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4.xml" ContentType="application/vnd.openxmlformats-officedocument.themeOverrid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Override5.xml" ContentType="application/vnd.openxmlformats-officedocument.themeOverrid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Override6.xml" ContentType="application/vnd.openxmlformats-officedocument.themeOverrid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Override7.xml" ContentType="application/vnd.openxmlformats-officedocument.themeOverrid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Override8.xml" ContentType="application/vnd.openxmlformats-officedocument.themeOverrid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Override9.xml" ContentType="application/vnd.openxmlformats-officedocument.themeOverrid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Override10.xml" ContentType="application/vnd.openxmlformats-officedocument.themeOverrid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Override11.xml" ContentType="application/vnd.openxmlformats-officedocument.themeOverrid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Override12.xml" ContentType="application/vnd.openxmlformats-officedocument.themeOverrid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Override13.xml" ContentType="application/vnd.openxmlformats-officedocument.themeOverrid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Override14.xml" ContentType="application/vnd.openxmlformats-officedocument.themeOverrid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theme/themeOverride15.xml" ContentType="application/vnd.openxmlformats-officedocument.themeOverrid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theme/themeOverride16.xml" ContentType="application/vnd.openxmlformats-officedocument.themeOverrid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charts/chart8.xml" ContentType="application/vnd.openxmlformats-officedocument.drawingml.chart+xml"/>
  <Override PartName="/ppt/drawings/drawing6.xml" ContentType="application/vnd.openxmlformats-officedocument.drawingml.chartshapes+xml"/>
  <Override PartName="/ppt/charts/chart9.xml" ContentType="application/vnd.openxmlformats-officedocument.drawingml.chart+xml"/>
  <Override PartName="/ppt/drawings/drawing7.xml" ContentType="application/vnd.openxmlformats-officedocument.drawingml.chartshapes+xml"/>
  <Override PartName="/ppt/charts/chart10.xml" ContentType="application/vnd.openxmlformats-officedocument.drawingml.chart+xml"/>
  <Override PartName="/ppt/drawings/drawing8.xml" ContentType="application/vnd.openxmlformats-officedocument.drawingml.chartshape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1.xml" ContentType="application/vnd.openxmlformats-officedocument.drawingml.chart+xml"/>
  <Override PartName="/ppt/drawings/drawing9.xml" ContentType="application/vnd.openxmlformats-officedocument.drawingml.chartshapes+xml"/>
  <Override PartName="/ppt/charts/chart12.xml" ContentType="application/vnd.openxmlformats-officedocument.drawingml.chart+xml"/>
  <Override PartName="/ppt/drawings/drawing10.xml" ContentType="application/vnd.openxmlformats-officedocument.drawingml.chartshape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  <p:sldMasterId id="2147483804" r:id="rId3"/>
    <p:sldMasterId id="2147483816" r:id="rId4"/>
    <p:sldMasterId id="2147483828" r:id="rId5"/>
    <p:sldMasterId id="2147483840" r:id="rId6"/>
    <p:sldMasterId id="2147483852" r:id="rId7"/>
    <p:sldMasterId id="2147483864" r:id="rId8"/>
    <p:sldMasterId id="2147483876" r:id="rId9"/>
    <p:sldMasterId id="2147483888" r:id="rId10"/>
    <p:sldMasterId id="2147483900" r:id="rId11"/>
    <p:sldMasterId id="2147483912" r:id="rId12"/>
    <p:sldMasterId id="2147483924" r:id="rId13"/>
    <p:sldMasterId id="2147483948" r:id="rId14"/>
    <p:sldMasterId id="2147483960" r:id="rId15"/>
    <p:sldMasterId id="2147483972" r:id="rId16"/>
    <p:sldMasterId id="2147483996" r:id="rId17"/>
  </p:sldMasterIdLst>
  <p:notesMasterIdLst>
    <p:notesMasterId r:id="rId55"/>
  </p:notesMasterIdLst>
  <p:sldIdLst>
    <p:sldId id="256" r:id="rId18"/>
    <p:sldId id="272" r:id="rId19"/>
    <p:sldId id="257" r:id="rId20"/>
    <p:sldId id="271" r:id="rId21"/>
    <p:sldId id="258" r:id="rId22"/>
    <p:sldId id="269" r:id="rId23"/>
    <p:sldId id="300" r:id="rId24"/>
    <p:sldId id="263" r:id="rId25"/>
    <p:sldId id="267" r:id="rId26"/>
    <p:sldId id="264" r:id="rId27"/>
    <p:sldId id="265" r:id="rId28"/>
    <p:sldId id="270" r:id="rId29"/>
    <p:sldId id="259" r:id="rId30"/>
    <p:sldId id="274" r:id="rId31"/>
    <p:sldId id="262" r:id="rId32"/>
    <p:sldId id="260" r:id="rId33"/>
    <p:sldId id="261" r:id="rId34"/>
    <p:sldId id="266" r:id="rId35"/>
    <p:sldId id="275" r:id="rId36"/>
    <p:sldId id="278" r:id="rId37"/>
    <p:sldId id="268" r:id="rId38"/>
    <p:sldId id="279" r:id="rId39"/>
    <p:sldId id="301" r:id="rId40"/>
    <p:sldId id="302" r:id="rId41"/>
    <p:sldId id="304" r:id="rId42"/>
    <p:sldId id="328" r:id="rId43"/>
    <p:sldId id="311" r:id="rId44"/>
    <p:sldId id="312" r:id="rId45"/>
    <p:sldId id="313" r:id="rId46"/>
    <p:sldId id="314" r:id="rId47"/>
    <p:sldId id="315" r:id="rId48"/>
    <p:sldId id="319" r:id="rId49"/>
    <p:sldId id="320" r:id="rId50"/>
    <p:sldId id="330" r:id="rId51"/>
    <p:sldId id="329" r:id="rId52"/>
    <p:sldId id="327" r:id="rId53"/>
    <p:sldId id="326" r:id="rId5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5050"/>
    <a:srgbClr val="FF99FF"/>
    <a:srgbClr val="FF9933"/>
    <a:srgbClr val="FF9900"/>
    <a:srgbClr val="E32948"/>
    <a:srgbClr val="009999"/>
    <a:srgbClr val="A50021"/>
    <a:srgbClr val="CCFF99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78" autoAdjust="0"/>
    <p:restoredTop sz="95319" autoAdjust="0"/>
  </p:normalViewPr>
  <p:slideViewPr>
    <p:cSldViewPr>
      <p:cViewPr varScale="1">
        <p:scale>
          <a:sx n="111" d="100"/>
          <a:sy n="111" d="100"/>
        </p:scale>
        <p:origin x="-19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slide" Target="slides/slide33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slide" Target="slides/slide36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394077448747212E-2"/>
          <c:y val="3.5040431266846361E-2"/>
          <c:w val="0.73462414578587731"/>
          <c:h val="0.8436657681940704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square"/>
            <c:size val="6"/>
            <c:spPr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6.5382616217246822E-2"/>
                  <c:y val="-5.275874519689383E-2"/>
                </c:manualLayout>
              </c:layout>
              <c:spPr/>
              <c:txPr>
                <a:bodyPr/>
                <a:lstStyle/>
                <a:p>
                  <a:pPr>
                    <a:defRPr sz="1996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196997278311116E-2"/>
                  <c:y val="6.1711305513267825E-2"/>
                </c:manualLayout>
              </c:layout>
              <c:spPr/>
              <c:txPr>
                <a:bodyPr/>
                <a:lstStyle/>
                <a:p>
                  <a:pPr>
                    <a:defRPr sz="1996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9970329205858395E-3"/>
                  <c:y val="-9.6502946382396065E-2"/>
                </c:manualLayout>
              </c:layout>
              <c:spPr/>
              <c:txPr>
                <a:bodyPr/>
                <a:lstStyle/>
                <a:p>
                  <a:pPr>
                    <a:defRPr sz="1996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996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8604</c:v>
                </c:pt>
                <c:pt idx="1">
                  <c:v>8924</c:v>
                </c:pt>
                <c:pt idx="2">
                  <c:v>8611</c:v>
                </c:pt>
                <c:pt idx="3">
                  <c:v>8318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год</c:v>
                </c:pt>
              </c:strCache>
            </c:strRef>
          </c:tx>
          <c:marker>
            <c:symbol val="square"/>
            <c:size val="6"/>
          </c:marker>
          <c:dLbls>
            <c:dLbl>
              <c:idx val="0"/>
              <c:layout>
                <c:manualLayout>
                  <c:x val="-6.4639877733935078E-2"/>
                  <c:y val="8.2923219241443108E-2"/>
                </c:manualLayout>
              </c:layout>
              <c:spPr/>
              <c:txPr>
                <a:bodyPr/>
                <a:lstStyle/>
                <a:p>
                  <a:pPr>
                    <a:defRPr sz="2396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0267212373228356E-2"/>
                  <c:y val="-4.0595345727868909E-2"/>
                </c:manualLayout>
              </c:layout>
              <c:spPr/>
              <c:txPr>
                <a:bodyPr/>
                <a:lstStyle/>
                <a:p>
                  <a:pPr>
                    <a:defRPr sz="2396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9845739861778884E-3"/>
                  <c:y val="9.7724329324699349E-2"/>
                </c:manualLayout>
              </c:layout>
              <c:spPr/>
              <c:txPr>
                <a:bodyPr/>
                <a:lstStyle/>
                <a:p>
                  <a:pPr>
                    <a:defRPr sz="2396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396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8615</c:v>
                </c:pt>
                <c:pt idx="1">
                  <c:v>9014</c:v>
                </c:pt>
                <c:pt idx="2">
                  <c:v>8940</c:v>
                </c:pt>
                <c:pt idx="3">
                  <c:v>8784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589568"/>
        <c:axId val="36591104"/>
      </c:lineChart>
      <c:catAx>
        <c:axId val="36589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6591104"/>
        <c:crosses val="autoZero"/>
        <c:auto val="1"/>
        <c:lblAlgn val="ctr"/>
        <c:lblOffset val="100"/>
        <c:noMultiLvlLbl val="0"/>
      </c:catAx>
      <c:valAx>
        <c:axId val="36591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589568"/>
        <c:crosses val="autoZero"/>
        <c:crossBetween val="between"/>
      </c:valAx>
      <c:spPr>
        <a:noFill/>
        <a:ln w="25384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47789241857689"/>
          <c:y val="0.26681455683424204"/>
          <c:w val="0.50489662676822633"/>
          <c:h val="0.7532467532467536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balanced" dir="t">
                <a:rot lat="0" lon="0" rev="19200000"/>
              </a:lightRig>
            </a:scene3d>
            <a:sp3d prstMaterial="matte">
              <a:bevelT w="57150" h="101600" prst="angle"/>
              <a:contourClr>
                <a:srgbClr val="000000"/>
              </a:contourClr>
            </a:sp3d>
          </c:spPr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FF99FF"/>
              </a:solidFill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5715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</c:dPt>
          <c:dPt>
            <c:idx val="4"/>
            <c:bubble3D val="0"/>
            <c:spPr>
              <a:solidFill>
                <a:srgbClr val="FFFF00"/>
              </a:solidFill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57150" h="101600" prst="angle"/>
                <a:contourClr>
                  <a:srgbClr val="000000"/>
                </a:contourClr>
              </a:sp3d>
            </c:spPr>
          </c:dPt>
          <c:dPt>
            <c:idx val="5"/>
            <c:bubble3D val="0"/>
          </c:dPt>
          <c:dLbls>
            <c:dLbl>
              <c:idx val="0"/>
              <c:layout>
                <c:manualLayout>
                  <c:x val="0.29519262834715737"/>
                  <c:y val="-0.10352701532429986"/>
                </c:manualLayout>
              </c:layout>
              <c:spPr/>
              <c:txPr>
                <a:bodyPr/>
                <a:lstStyle/>
                <a:p>
                  <a:pPr>
                    <a:defRPr b="1" i="1"/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80755243944102"/>
                      <c:h val="0.4247652540511717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35780114561612891"/>
                  <c:y val="0.38060443665287896"/>
                </c:manualLayout>
              </c:layout>
              <c:spPr/>
              <c:txPr>
                <a:bodyPr/>
                <a:lstStyle/>
                <a:p>
                  <a:pPr>
                    <a:defRPr b="1" i="1"/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06302429246281"/>
                      <c:h val="0.46663287693216066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35941276299012875"/>
                  <c:y val="-0.12031239360789012"/>
                </c:manualLayout>
              </c:layout>
              <c:spPr/>
              <c:txPr>
                <a:bodyPr/>
                <a:lstStyle/>
                <a:p>
                  <a:pPr>
                    <a:defRPr b="1" i="1"/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429733369218795"/>
                      <c:h val="0.4666328769321606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26938562461090093"/>
                  <c:y val="-0.1815189652477216"/>
                </c:manualLayout>
              </c:layout>
              <c:spPr/>
              <c:txPr>
                <a:bodyPr/>
                <a:lstStyle/>
                <a:p>
                  <a:pPr>
                    <a:defRPr b="1" i="1"/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/>
                </a:pPr>
                <a:endParaRPr lang="ru-RU"/>
              </a:p>
            </c:txPr>
            <c:showLegendKey val="1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Субвенции местным бюджетам на выполнение передаваемых полномочий субъектов Российской Федерации</c:v>
                </c:pt>
                <c:pt idx="1">
                  <c:v>Субвенции бюджетам на компенсацию части платы, взимаемой с родителей (законных представителей) за присмотр и уход за детьми</c:v>
                </c:pt>
                <c:pt idx="2">
                  <c:v>Субвенции бюджетам муниципальных образований на предоставление жилых помещений детям-сиротам</c:v>
                </c:pt>
                <c:pt idx="3">
                  <c:v>Субвенции бюджетам на осуществление первичного воинского учета </c:v>
                </c:pt>
                <c:pt idx="4">
                  <c:v>Субвенции бюджетам на осуществление полномочий по составлению  списков кандидатов в присяжные заседатели федеральных судов</c:v>
                </c:pt>
                <c:pt idx="5">
                  <c:v>Субвенции бюджетам на выплату единовременного пособия 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331.7</c:v>
                </c:pt>
                <c:pt idx="1">
                  <c:v>6.4</c:v>
                </c:pt>
                <c:pt idx="2">
                  <c:v>3.1</c:v>
                </c:pt>
                <c:pt idx="3">
                  <c:v>1.8</c:v>
                </c:pt>
                <c:pt idx="4">
                  <c:v>0.08</c:v>
                </c:pt>
                <c:pt idx="5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5"/>
      </c:doughnutChart>
      <c:spPr>
        <a:noFill/>
        <a:ln w="25395">
          <a:noFill/>
        </a:ln>
      </c:spPr>
    </c:plotArea>
    <c:plotVisOnly val="1"/>
    <c:dispBlanksAs val="zero"/>
    <c:showDLblsOverMax val="0"/>
  </c:chart>
  <c:txPr>
    <a:bodyPr/>
    <a:lstStyle/>
    <a:p>
      <a:pPr>
        <a:defRPr sz="1794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58218306297455"/>
          <c:y val="7.1633088171535825E-2"/>
          <c:w val="0.3105942663151271"/>
          <c:h val="0.4070684675598474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dPt>
            <c:idx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1"/>
            <c:bubble3D val="0"/>
            <c:spPr>
              <a:solidFill>
                <a:srgbClr val="80000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2"/>
            <c:bubble3D val="0"/>
            <c:spPr>
              <a:solidFill>
                <a:srgbClr val="FF9999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3"/>
            <c:bubble3D val="0"/>
            <c:spPr>
              <a:solidFill>
                <a:srgbClr val="0070C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4"/>
            <c:bubble3D val="0"/>
            <c:spPr>
              <a:solidFill>
                <a:schemeClr val="accent4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5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6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7"/>
            <c:bubble3D val="0"/>
            <c:spPr>
              <a:solidFill>
                <a:srgbClr val="33CCFF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8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9"/>
            <c:bubble3D val="0"/>
            <c:spPr>
              <a:solidFill>
                <a:srgbClr val="CC66FF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10"/>
            <c:bubble3D val="0"/>
          </c:dPt>
          <c:dPt>
            <c:idx val="11"/>
            <c:bubble3D val="0"/>
          </c:dPt>
          <c:dLbls>
            <c:dLbl>
              <c:idx val="0"/>
              <c:layout>
                <c:manualLayout>
                  <c:x val="1.8434989587575463E-2"/>
                  <c:y val="-6.3526526669258357E-2"/>
                </c:manualLayout>
              </c:layout>
              <c:tx>
                <c:rich>
                  <a:bodyPr/>
                  <a:lstStyle/>
                  <a:p>
                    <a:pPr>
                      <a:defRPr sz="1799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dirty="0" smtClean="0"/>
                      <a:t>10%</a:t>
                    </a:r>
                    <a:endParaRPr lang="en-US" dirty="0"/>
                  </a:p>
                </c:rich>
              </c:tx>
              <c:spPr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2574127849613228E-2"/>
                  <c:y val="-9.6917923424494276E-2"/>
                </c:manualLayout>
              </c:layout>
              <c:tx>
                <c:rich>
                  <a:bodyPr/>
                  <a:lstStyle/>
                  <a:p>
                    <a:pPr>
                      <a:defRPr sz="1799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dirty="0" smtClean="0"/>
                      <a:t>8%</a:t>
                    </a:r>
                    <a:endParaRPr lang="en-US" dirty="0"/>
                  </a:p>
                </c:rich>
              </c:tx>
              <c:spPr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7357685101048101E-2"/>
                  <c:y val="-3.2331102709583004E-2"/>
                </c:manualLayout>
              </c:layout>
              <c:tx>
                <c:rich>
                  <a:bodyPr/>
                  <a:lstStyle/>
                  <a:p>
                    <a:pPr>
                      <a:defRPr sz="1799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dirty="0" smtClean="0"/>
                      <a:t>9%</a:t>
                    </a:r>
                    <a:endParaRPr lang="en-US" dirty="0"/>
                  </a:p>
                </c:rich>
              </c:tx>
              <c:spPr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17412164642580694"/>
                  <c:y val="-8.1283840527244897E-2"/>
                </c:manualLayout>
              </c:layout>
              <c:tx>
                <c:rich>
                  <a:bodyPr/>
                  <a:lstStyle/>
                  <a:p>
                    <a:pPr>
                      <a:defRPr sz="1799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dirty="0" smtClean="0"/>
                      <a:t>52%</a:t>
                    </a:r>
                    <a:endParaRPr lang="en-US" dirty="0"/>
                  </a:p>
                </c:rich>
              </c:tx>
              <c:spPr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7.3133659195922879E-2"/>
                  <c:y val="-4.1883187939856847E-2"/>
                </c:manualLayout>
              </c:layout>
              <c:tx>
                <c:rich>
                  <a:bodyPr/>
                  <a:lstStyle/>
                  <a:p>
                    <a:pPr>
                      <a:defRPr sz="1799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dirty="0" smtClean="0"/>
                      <a:t>9%</a:t>
                    </a:r>
                    <a:endParaRPr lang="en-US" dirty="0"/>
                  </a:p>
                </c:rich>
              </c:tx>
              <c:spPr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6.9017277797457477E-2"/>
                  <c:y val="-6.4073726492462971E-2"/>
                </c:manualLayout>
              </c:layout>
              <c:spPr/>
              <c:txPr>
                <a:bodyPr/>
                <a:lstStyle/>
                <a:p>
                  <a:pPr>
                    <a:defRPr sz="1799" b="0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2.3895330910761386E-2"/>
                  <c:y val="-8.5172382417165862E-2"/>
                </c:manualLayout>
              </c:layout>
              <c:spPr/>
              <c:txPr>
                <a:bodyPr/>
                <a:lstStyle/>
                <a:p>
                  <a:pPr>
                    <a:defRPr sz="1799" b="0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799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1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56.4</c:v>
                </c:pt>
                <c:pt idx="1">
                  <c:v>1.7</c:v>
                </c:pt>
                <c:pt idx="2">
                  <c:v>2.5</c:v>
                </c:pt>
                <c:pt idx="3">
                  <c:v>43.7</c:v>
                </c:pt>
                <c:pt idx="4">
                  <c:v>84.7</c:v>
                </c:pt>
                <c:pt idx="5">
                  <c:v>451.3</c:v>
                </c:pt>
                <c:pt idx="6">
                  <c:v>62</c:v>
                </c:pt>
                <c:pt idx="7">
                  <c:v>90.3</c:v>
                </c:pt>
                <c:pt idx="8">
                  <c:v>1</c:v>
                </c:pt>
                <c:pt idx="9">
                  <c:v>0.3</c:v>
                </c:pt>
                <c:pt idx="10">
                  <c:v>0.1</c:v>
                </c:pt>
                <c:pt idx="11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1585365853658537"/>
          <c:y val="0.51096855830981247"/>
          <c:w val="0.37346288752297185"/>
          <c:h val="0.48903138604680407"/>
        </c:manualLayout>
      </c:layout>
      <c:overlay val="0"/>
      <c:txPr>
        <a:bodyPr/>
        <a:lstStyle/>
        <a:p>
          <a:pPr>
            <a:defRPr sz="1199" b="1" i="0" u="none" strike="noStrike" baseline="0">
              <a:solidFill>
                <a:srgbClr val="660066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3567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2422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2018 год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6.9899969337043746E-2"/>
          <c:y val="0.11320058724628562"/>
        </c:manualLayout>
      </c:layout>
      <c:overlay val="0"/>
      <c:spPr>
        <a:gradFill rotWithShape="1">
          <a:gsLst>
            <a:gs pos="0">
              <a:schemeClr val="accent4">
                <a:tint val="62000"/>
                <a:satMod val="180000"/>
              </a:schemeClr>
            </a:gs>
            <a:gs pos="65000">
              <a:schemeClr val="accent4">
                <a:tint val="32000"/>
                <a:satMod val="250000"/>
              </a:schemeClr>
            </a:gs>
            <a:gs pos="100000">
              <a:schemeClr val="accent4">
                <a:tint val="23000"/>
                <a:satMod val="300000"/>
              </a:schemeClr>
            </a:gs>
          </a:gsLst>
          <a:lin ang="16200000" scaled="0"/>
        </a:gradFill>
        <a:ln w="9612" cap="flat" cmpd="sng" algn="ctr">
          <a:solidFill>
            <a:schemeClr val="accent4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c:spPr>
    </c:title>
    <c:autoTitleDeleted val="0"/>
    <c:plotArea>
      <c:layout>
        <c:manualLayout>
          <c:layoutTarget val="inner"/>
          <c:xMode val="edge"/>
          <c:yMode val="edge"/>
          <c:x val="9.7930771144422529E-2"/>
          <c:y val="0.2914798979320079"/>
          <c:w val="0.77320043143354933"/>
          <c:h val="0.7248754044689518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dPt>
            <c:idx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1"/>
            <c:bubble3D val="0"/>
            <c:spPr>
              <a:solidFill>
                <a:srgbClr val="660033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2"/>
            <c:bubble3D val="0"/>
            <c:spPr>
              <a:solidFill>
                <a:srgbClr val="FF9999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3"/>
            <c:bubble3D val="0"/>
            <c:spPr>
              <a:solidFill>
                <a:srgbClr val="0070C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4"/>
            <c:bubble3D val="0"/>
            <c:spPr>
              <a:solidFill>
                <a:schemeClr val="accent4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5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6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7"/>
            <c:bubble3D val="0"/>
            <c:spPr>
              <a:solidFill>
                <a:srgbClr val="00FFFF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8"/>
            <c:bubble3D val="0"/>
            <c:spPr>
              <a:solidFill>
                <a:srgbClr val="FF33CC"/>
              </a:solidFill>
              <a:scene3d>
                <a:camera prst="orthographicFront"/>
                <a:lightRig rig="threePt" dir="t"/>
              </a:scene3d>
              <a:sp3d/>
            </c:spPr>
          </c:dPt>
          <c:dPt>
            <c:idx val="9"/>
            <c:bubble3D val="0"/>
          </c:dPt>
          <c:dPt>
            <c:idx val="10"/>
            <c:bubble3D val="0"/>
          </c:dPt>
          <c:dPt>
            <c:idx val="11"/>
            <c:bubble3D val="0"/>
          </c:dPt>
          <c:dLbls>
            <c:dLbl>
              <c:idx val="0"/>
              <c:layout>
                <c:manualLayout>
                  <c:x val="9.1109246906223421E-2"/>
                  <c:y val="-0.16308292338321689"/>
                </c:manualLayout>
              </c:layout>
              <c:tx>
                <c:rich>
                  <a:bodyPr rot="0" anchor="t" anchorCtr="0"/>
                  <a:lstStyle/>
                  <a:p>
                    <a:pPr>
                      <a:defRPr/>
                    </a:pPr>
                    <a:r>
                      <a:rPr lang="en-US" dirty="0" smtClean="0"/>
                      <a:t>7%</a:t>
                    </a:r>
                    <a:endParaRPr lang="en-US" dirty="0"/>
                  </a:p>
                </c:rich>
              </c:tx>
              <c:spPr/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5576758636250557"/>
                  <c:y val="-7.1488404770725211E-2"/>
                </c:manualLayout>
              </c:layout>
              <c:spPr/>
              <c:txPr>
                <a:bodyPr rot="0" anchor="t" anchorCtr="0"/>
                <a:lstStyle/>
                <a:p>
                  <a:pPr>
                    <a:defRPr/>
                  </a:pPr>
                  <a:endParaRPr lang="ru-RU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5576781778104323"/>
                  <c:y val="-8.4892480665236192E-2"/>
                </c:manualLayout>
              </c:layout>
              <c:tx>
                <c:rich>
                  <a:bodyPr rot="0" anchor="t" anchorCtr="0"/>
                  <a:lstStyle/>
                  <a:p>
                    <a:pPr>
                      <a:defRPr/>
                    </a:pPr>
                    <a:r>
                      <a:rPr lang="en-US" dirty="0" smtClean="0"/>
                      <a:t>5%</a:t>
                    </a:r>
                  </a:p>
                  <a:p>
                    <a:pPr>
                      <a:defRPr/>
                    </a:pPr>
                    <a:endParaRPr lang="en-US" dirty="0"/>
                  </a:p>
                </c:rich>
              </c:tx>
              <c:spPr/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16164584864070525"/>
                  <c:y val="4.0212227683532852E-2"/>
                </c:manualLayout>
              </c:layout>
              <c:tx>
                <c:rich>
                  <a:bodyPr rot="0" anchor="t" anchorCtr="0"/>
                  <a:lstStyle/>
                  <a:p>
                    <a:pPr>
                      <a:defRPr/>
                    </a:pPr>
                    <a:r>
                      <a:rPr lang="en-US" dirty="0" smtClean="0"/>
                      <a:t>11%</a:t>
                    </a:r>
                  </a:p>
                  <a:p>
                    <a:pPr>
                      <a:defRPr/>
                    </a:pPr>
                    <a:endParaRPr lang="en-US" dirty="0"/>
                  </a:p>
                </c:rich>
              </c:tx>
              <c:spPr/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12637766348273327"/>
                  <c:y val="3.7978215034447774E-2"/>
                </c:manualLayout>
              </c:layout>
              <c:tx>
                <c:rich>
                  <a:bodyPr rot="0" anchor="t" anchorCtr="0"/>
                  <a:lstStyle/>
                  <a:p>
                    <a:pPr>
                      <a:defRPr/>
                    </a:pPr>
                    <a:r>
                      <a:rPr lang="en-US" dirty="0" smtClean="0"/>
                      <a:t>55%</a:t>
                    </a:r>
                  </a:p>
                  <a:p>
                    <a:pPr>
                      <a:defRPr/>
                    </a:pPr>
                    <a:endParaRPr lang="en-US" dirty="0"/>
                  </a:p>
                </c:rich>
              </c:tx>
              <c:spPr/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13519470977222631"/>
                  <c:y val="-0.11840267040151368"/>
                </c:manualLayout>
              </c:layout>
              <c:tx>
                <c:rich>
                  <a:bodyPr rot="0" anchor="t" anchorCtr="0"/>
                  <a:lstStyle/>
                  <a:p>
                    <a:pPr>
                      <a:defRPr/>
                    </a:pPr>
                    <a:r>
                      <a:rPr lang="en-US" dirty="0" smtClean="0"/>
                      <a:t>8%</a:t>
                    </a:r>
                    <a:endParaRPr lang="en-US" dirty="0"/>
                  </a:p>
                </c:rich>
              </c:tx>
              <c:spPr/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12637766348273327"/>
                  <c:y val="-0.1452108221905356"/>
                </c:manualLayout>
              </c:layout>
              <c:tx>
                <c:rich>
                  <a:bodyPr rot="0" anchor="t" anchorCtr="0"/>
                  <a:lstStyle/>
                  <a:p>
                    <a:pPr>
                      <a:defRPr/>
                    </a:pPr>
                    <a:r>
                      <a:rPr lang="en-US" dirty="0" smtClean="0"/>
                      <a:t>11%</a:t>
                    </a:r>
                    <a:endParaRPr lang="en-US" dirty="0"/>
                  </a:p>
                </c:rich>
              </c:tx>
              <c:spPr/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763409257898604E-2"/>
                  <c:y val="-0.10946661980517294"/>
                </c:manualLayout>
              </c:layout>
              <c:tx>
                <c:rich>
                  <a:bodyPr rot="0" anchor="t" anchorCtr="0"/>
                  <a:lstStyle/>
                  <a:p>
                    <a:pPr>
                      <a:defRPr/>
                    </a:pPr>
                    <a:r>
                      <a:rPr lang="en-US" dirty="0" smtClean="0"/>
                      <a:t>3%</a:t>
                    </a:r>
                    <a:endParaRPr lang="en-US" dirty="0"/>
                  </a:p>
                </c:rich>
              </c:tx>
              <c:spPr/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anchor="t" anchorCtr="0"/>
              <a:lstStyle/>
              <a:p>
                <a:pPr>
                  <a:defRPr/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Дотации и иные МБТ бюджетам СП</c:v>
                </c:pt>
              </c:strCache>
            </c:strRef>
          </c:cat>
          <c:val>
            <c:numRef>
              <c:f>Лист1!$B$2:$B$13</c:f>
              <c:numCache>
                <c:formatCode>0.0%</c:formatCode>
                <c:ptCount val="12"/>
                <c:pt idx="0">
                  <c:v>5.7000000000000002E-2</c:v>
                </c:pt>
                <c:pt idx="1">
                  <c:v>2E-3</c:v>
                </c:pt>
                <c:pt idx="2">
                  <c:v>2E-3</c:v>
                </c:pt>
                <c:pt idx="3">
                  <c:v>0.20399999999999999</c:v>
                </c:pt>
                <c:pt idx="4">
                  <c:v>1.4999999999999999E-2</c:v>
                </c:pt>
                <c:pt idx="5">
                  <c:v>0.52400000000000002</c:v>
                </c:pt>
                <c:pt idx="6">
                  <c:v>6.2E-2</c:v>
                </c:pt>
                <c:pt idx="7">
                  <c:v>0.105</c:v>
                </c:pt>
                <c:pt idx="8">
                  <c:v>1E-3</c:v>
                </c:pt>
                <c:pt idx="9">
                  <c:v>0</c:v>
                </c:pt>
                <c:pt idx="10">
                  <c:v>0</c:v>
                </c:pt>
                <c:pt idx="11">
                  <c:v>2.5000000000000001E-2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25381">
          <a:noFill/>
        </a:ln>
      </c:spPr>
    </c:plotArea>
    <c:plotVisOnly val="1"/>
    <c:dispBlanksAs val="zero"/>
    <c:showDLblsOverMax val="0"/>
  </c:chart>
  <c:txPr>
    <a:bodyPr/>
    <a:lstStyle/>
    <a:p>
      <a:pPr>
        <a:defRPr sz="1817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688596491228116"/>
          <c:y val="1.391304347826087E-2"/>
          <c:w val="0.62828947368421095"/>
          <c:h val="0.4765217391304348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доходы, тыс.руб.</c:v>
                </c:pt>
              </c:strCache>
            </c:strRef>
          </c:tx>
          <c:spPr>
            <a:ln>
              <a:solidFill>
                <a:schemeClr val="bg2">
                  <a:lumMod val="25000"/>
                </a:schemeClr>
              </a:solidFill>
            </a:ln>
            <a:scene3d>
              <a:camera prst="orthographicFront"/>
              <a:lightRig rig="threePt" dir="t"/>
            </a:scene3d>
            <a:sp3d prstMaterial="dkEdge"/>
          </c:spPr>
          <c:invertIfNegative val="0"/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Факт 2017</c:v>
                </c:pt>
                <c:pt idx="2">
                  <c:v>Факт 2018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167326.9</c:v>
                </c:pt>
                <c:pt idx="1">
                  <c:v>158458</c:v>
                </c:pt>
                <c:pt idx="2">
                  <c:v>186049.4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доходы, тыс.руб.</c:v>
                </c:pt>
              </c:strCache>
            </c:strRef>
          </c:tx>
          <c:spPr>
            <a:ln>
              <a:solidFill>
                <a:schemeClr val="bg2">
                  <a:lumMod val="25000"/>
                </a:schemeClr>
              </a:solidFill>
            </a:ln>
            <a:scene3d>
              <a:camera prst="orthographicFront"/>
              <a:lightRig rig="threePt" dir="t"/>
            </a:scene3d>
            <a:sp3d prstMaterial="matte"/>
          </c:spPr>
          <c:invertIfNegative val="0"/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Факт 2017</c:v>
                </c:pt>
                <c:pt idx="2">
                  <c:v>Факт 2018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8023.6</c:v>
                </c:pt>
                <c:pt idx="1">
                  <c:v>8009</c:v>
                </c:pt>
                <c:pt idx="2">
                  <c:v>8623.4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поступления, тыс.руб.</c:v>
                </c:pt>
              </c:strCache>
            </c:strRef>
          </c:tx>
          <c:spPr>
            <a:ln>
              <a:solidFill>
                <a:schemeClr val="bg2">
                  <a:lumMod val="25000"/>
                </a:schemeClr>
              </a:solidFill>
            </a:ln>
            <a:scene3d>
              <a:camera prst="orthographicFront"/>
              <a:lightRig rig="threePt" dir="t"/>
            </a:scene3d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Факт 2017</c:v>
                </c:pt>
                <c:pt idx="2">
                  <c:v>Факт 2018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475653.4</c:v>
                </c:pt>
                <c:pt idx="1">
                  <c:v>576628.9</c:v>
                </c:pt>
                <c:pt idx="2">
                  <c:v>612214.69999999995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48786048"/>
        <c:axId val="52587904"/>
      </c:barChart>
      <c:catAx>
        <c:axId val="4878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794" b="1" i="0" u="none" strike="noStrike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endParaRPr lang="ru-RU"/>
          </a:p>
        </c:txPr>
        <c:crossAx val="52587904"/>
        <c:crosses val="autoZero"/>
        <c:auto val="1"/>
        <c:lblAlgn val="ctr"/>
        <c:lblOffset val="100"/>
        <c:noMultiLvlLbl val="0"/>
      </c:catAx>
      <c:valAx>
        <c:axId val="52587904"/>
        <c:scaling>
          <c:orientation val="minMax"/>
        </c:scaling>
        <c:delete val="0"/>
        <c:axPos val="b"/>
        <c:majorGridlines/>
        <c:numFmt formatCode="0.0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399" b="0" i="0" u="none" strike="noStrike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endParaRPr lang="ru-RU"/>
          </a:p>
        </c:txPr>
        <c:crossAx val="4878604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399" b="1" i="0" u="none" strike="noStrike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endParaRPr lang="ru-RU"/>
          </a:p>
        </c:txPr>
      </c:dTable>
      <c:spPr>
        <a:noFill/>
        <a:ln w="25383">
          <a:noFill/>
        </a:ln>
      </c:spPr>
    </c:plotArea>
    <c:plotVisOnly val="1"/>
    <c:dispBlanksAs val="gap"/>
    <c:showDLblsOverMax val="0"/>
  </c:chart>
  <c:txPr>
    <a:bodyPr/>
    <a:lstStyle/>
    <a:p>
      <a:pPr>
        <a:defRPr sz="1794" b="0" i="0" u="none" strike="noStrike" baseline="0">
          <a:solidFill>
            <a:srgbClr val="000000"/>
          </a:solidFill>
          <a:latin typeface="Franklin Gothic Book"/>
          <a:ea typeface="Franklin Gothic Book"/>
          <a:cs typeface="Franklin Gothic Book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autoTitleDeleted val="1"/>
    <c:view3D>
      <c:rotX val="10"/>
      <c:rotY val="10"/>
      <c:depthPercent val="14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8.0258382596865768E-2"/>
          <c:y val="1.7643369738306061E-2"/>
          <c:w val="0.91200612212678123"/>
          <c:h val="0.8850638978921825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565188663248036E-2"/>
                  <c:y val="-4.3666251589329581E-2"/>
                </c:manualLayout>
              </c:layout>
              <c:numFmt formatCode="#,##0.0" sourceLinked="0"/>
              <c:spPr/>
              <c:txPr>
                <a:bodyPr/>
                <a:lstStyle/>
                <a:p>
                  <a:pPr>
                    <a:defRPr sz="1794" b="1" i="0" u="none" strike="noStrike" baseline="0">
                      <a:solidFill>
                        <a:srgbClr val="FF0000"/>
                      </a:solidFill>
                      <a:latin typeface="Franklin Gothic Book"/>
                      <a:ea typeface="Franklin Gothic Book"/>
                      <a:cs typeface="Franklin Gothic Book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923891497436074E-2"/>
                  <c:y val="-5.3677677788887664E-2"/>
                </c:manualLayout>
              </c:layout>
              <c:numFmt formatCode="#,##0.0" sourceLinked="0"/>
              <c:spPr/>
              <c:txPr>
                <a:bodyPr/>
                <a:lstStyle/>
                <a:p>
                  <a:pPr>
                    <a:defRPr sz="1794" b="1" i="0" u="none" strike="noStrike" baseline="0">
                      <a:solidFill>
                        <a:srgbClr val="FF0000"/>
                      </a:solidFill>
                      <a:latin typeface="Franklin Gothic Book"/>
                      <a:ea typeface="Franklin Gothic Book"/>
                      <a:cs typeface="Franklin Gothic Book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1799536018914537E-2"/>
                  <c:y val="-6.3766426352316372E-2"/>
                </c:manualLayout>
              </c:layout>
              <c:numFmt formatCode="#,##0.0" sourceLinked="0"/>
              <c:spPr/>
              <c:txPr>
                <a:bodyPr/>
                <a:lstStyle/>
                <a:p>
                  <a:pPr>
                    <a:defRPr sz="1794" b="1" i="0" u="none" strike="noStrike" baseline="0">
                      <a:solidFill>
                        <a:srgbClr val="FF0000"/>
                      </a:solidFill>
                      <a:latin typeface="Franklin Gothic Book"/>
                      <a:ea typeface="Franklin Gothic Book"/>
                      <a:cs typeface="Franklin Gothic Book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794" b="1" i="0" u="none" strike="noStrike" baseline="0">
                    <a:solidFill>
                      <a:srgbClr val="FF0000"/>
                    </a:solidFill>
                    <a:latin typeface="Franklin Gothic Book"/>
                    <a:ea typeface="Franklin Gothic Book"/>
                    <a:cs typeface="Franklin Gothic Book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149402.5</c:v>
                </c:pt>
                <c:pt idx="1">
                  <c:v>175350.5</c:v>
                </c:pt>
                <c:pt idx="2" formatCode="0.0">
                  <c:v>166467.29999999999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6883200"/>
        <c:axId val="216884736"/>
        <c:axId val="0"/>
      </c:bar3DChart>
      <c:catAx>
        <c:axId val="216883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794" b="1" i="0" u="none" strike="noStrike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endParaRPr lang="ru-RU"/>
          </a:p>
        </c:txPr>
        <c:crossAx val="216884736"/>
        <c:crosses val="autoZero"/>
        <c:auto val="1"/>
        <c:lblAlgn val="ctr"/>
        <c:lblOffset val="100"/>
        <c:noMultiLvlLbl val="0"/>
      </c:catAx>
      <c:valAx>
        <c:axId val="2168847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 sz="1199" b="1" i="0" u="none" strike="noStrike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endParaRPr lang="ru-RU"/>
          </a:p>
        </c:txPr>
        <c:crossAx val="216883200"/>
        <c:crosses val="autoZero"/>
        <c:crossBetween val="between"/>
      </c:valAx>
      <c:spPr>
        <a:noFill/>
        <a:ln w="25380">
          <a:noFill/>
        </a:ln>
      </c:spPr>
    </c:plotArea>
    <c:plotVisOnly val="1"/>
    <c:dispBlanksAs val="gap"/>
    <c:showDLblsOverMax val="0"/>
  </c:chart>
  <c:txPr>
    <a:bodyPr/>
    <a:lstStyle/>
    <a:p>
      <a:pPr>
        <a:defRPr sz="1794" b="0" i="0" u="none" strike="noStrike" baseline="0">
          <a:solidFill>
            <a:srgbClr val="000000"/>
          </a:solidFill>
          <a:latin typeface="Franklin Gothic Book"/>
          <a:ea typeface="Franklin Gothic Book"/>
          <a:cs typeface="Franklin Gothic Book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76923076923099"/>
          <c:y val="8.6956521739130488E-2"/>
          <c:w val="0.74230769230769278"/>
          <c:h val="0.77018633540372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  <a:scene3d>
              <a:camera prst="orthographicFront"/>
              <a:lightRig rig="threePt" dir="t">
                <a:rot lat="0" lon="0" rev="3000000"/>
              </a:lightRig>
            </a:scene3d>
            <a:sp3d prstMaterial="metal">
              <a:bevelT w="107950"/>
              <a:bevelB w="82550"/>
            </a:sp3d>
          </c:spPr>
          <c:invertIfNegative val="0"/>
          <c:dLbls>
            <c:dLbl>
              <c:idx val="0"/>
              <c:layout>
                <c:manualLayout>
                  <c:x val="-8.1496718304496455E-3"/>
                  <c:y val="0.42651522658641783"/>
                </c:manualLayout>
              </c:layout>
              <c:tx>
                <c:rich>
                  <a:bodyPr/>
                  <a:lstStyle/>
                  <a:p>
                    <a:pPr>
                      <a:defRPr sz="1594" b="1"/>
                    </a:pPr>
                    <a:r>
                      <a:rPr lang="ru-RU" dirty="0" smtClean="0"/>
                      <a:t>7,8</a:t>
                    </a:r>
                  </a:p>
                  <a:p>
                    <a:pPr>
                      <a:defRPr sz="1594" b="1"/>
                    </a:pPr>
                    <a:r>
                      <a:rPr lang="ru-RU" sz="1199" dirty="0" smtClean="0"/>
                      <a:t>млн.</a:t>
                    </a:r>
                  </a:p>
                  <a:p>
                    <a:pPr>
                      <a:defRPr sz="1594" b="1"/>
                    </a:pPr>
                    <a:r>
                      <a:rPr lang="ru-RU" sz="1199" dirty="0" smtClean="0"/>
                      <a:t> руб.</a:t>
                    </a:r>
                    <a:endParaRPr lang="en-US" sz="1200" dirty="0"/>
                  </a:p>
                </c:rich>
              </c:tx>
              <c:spPr/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7470110158700533E-3"/>
                  <c:y val="0.27070603266303633"/>
                </c:manualLayout>
              </c:layout>
              <c:tx>
                <c:rich>
                  <a:bodyPr/>
                  <a:lstStyle/>
                  <a:p>
                    <a:pPr>
                      <a:defRPr sz="1594" b="1"/>
                    </a:pPr>
                    <a:r>
                      <a:rPr lang="en-US" dirty="0" smtClean="0"/>
                      <a:t>6</a:t>
                    </a:r>
                    <a:r>
                      <a:rPr lang="ru-RU" dirty="0" smtClean="0"/>
                      <a:t>,8</a:t>
                    </a:r>
                  </a:p>
                  <a:p>
                    <a:pPr>
                      <a:defRPr sz="1594" b="1"/>
                    </a:pPr>
                    <a:r>
                      <a:rPr lang="ru-RU" dirty="0" smtClean="0"/>
                      <a:t> </a:t>
                    </a:r>
                    <a:r>
                      <a:rPr lang="ru-RU" sz="1199" dirty="0" smtClean="0"/>
                      <a:t>млн.</a:t>
                    </a:r>
                  </a:p>
                  <a:p>
                    <a:pPr>
                      <a:defRPr sz="1594" b="1"/>
                    </a:pPr>
                    <a:r>
                      <a:rPr lang="ru-RU" sz="1199" dirty="0" smtClean="0"/>
                      <a:t> руб.</a:t>
                    </a:r>
                    <a:endParaRPr lang="en-US" sz="1200" dirty="0"/>
                  </a:p>
                </c:rich>
              </c:tx>
              <c:spPr/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7.8</c:v>
                </c:pt>
                <c:pt idx="1">
                  <c:v>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8"/>
        <c:overlap val="-17"/>
        <c:axId val="51839360"/>
        <c:axId val="51841280"/>
      </c:barChart>
      <c:catAx>
        <c:axId val="51839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98" b="1"/>
            </a:pPr>
            <a:endParaRPr lang="ru-RU"/>
          </a:p>
        </c:txPr>
        <c:crossAx val="51841280"/>
        <c:crosses val="autoZero"/>
        <c:auto val="1"/>
        <c:lblAlgn val="ctr"/>
        <c:lblOffset val="100"/>
        <c:noMultiLvlLbl val="0"/>
      </c:catAx>
      <c:valAx>
        <c:axId val="51841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98" b="1"/>
            </a:pPr>
            <a:endParaRPr lang="ru-RU"/>
          </a:p>
        </c:txPr>
        <c:crossAx val="518393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592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2017 год</a:t>
            </a:r>
          </a:p>
        </c:rich>
      </c:tx>
      <c:layout>
        <c:manualLayout>
          <c:xMode val="edge"/>
          <c:yMode val="edge"/>
          <c:x val="9.1953785075879757E-3"/>
          <c:y val="1.3094281582149169E-3"/>
        </c:manualLayout>
      </c:layout>
      <c:overlay val="0"/>
      <c:spPr>
        <a:solidFill>
          <a:srgbClr val="FFC000"/>
        </a:solidFill>
      </c:spPr>
    </c:title>
    <c:autoTitleDeleted val="0"/>
    <c:view3D>
      <c:rotX val="30"/>
      <c:rotY val="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701849836779107E-2"/>
          <c:y val="8.6206896551724185E-2"/>
          <c:w val="0.64853101196953244"/>
          <c:h val="0.7126436781609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bubble3D val="0"/>
          </c:dPt>
          <c:dPt>
            <c:idx val="5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0.10289415919886251"/>
                  <c:y val="0.1113410292728609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3826386552815423E-2"/>
                  <c:y val="0.1028280172232816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8680708948713208E-2"/>
                  <c:y val="-9.7321191893201119E-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3.0329595793672809E-2"/>
                  <c:y val="-8.346999869026856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9.429359852548326E-2"/>
                  <c:y val="-0.2008987096671799"/>
                </c:manualLayout>
              </c:layout>
              <c:spPr/>
              <c:txPr>
                <a:bodyPr/>
                <a:lstStyle/>
                <a:p>
                  <a:pPr>
                    <a:defRPr sz="1790" b="0" i="0" u="none" strike="noStrike" baseline="0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2.0323515078641094E-2"/>
                  <c:y val="-8.075026930960860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2.7883703066267446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4.4727498401817643E-3"/>
                  <c:y val="-4.283254241592202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6.5970413578819109E-2"/>
                  <c:y val="-2.381580618026585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79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Аренда земли</c:v>
                </c:pt>
                <c:pt idx="1">
                  <c:v>Аренда имущества</c:v>
                </c:pt>
                <c:pt idx="2">
                  <c:v>Поступления от МУПов</c:v>
                </c:pt>
                <c:pt idx="3">
                  <c:v>Плата за негат. возд. на окруж. среду</c:v>
                </c:pt>
                <c:pt idx="4">
                  <c:v>Доходы от оказания платных услуг</c:v>
                </c:pt>
                <c:pt idx="5">
                  <c:v>Доходы от реализ. матер.и нематер.активов</c:v>
                </c:pt>
                <c:pt idx="6">
                  <c:v>Штрафы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5072</c:v>
                </c:pt>
                <c:pt idx="1">
                  <c:v>28</c:v>
                </c:pt>
                <c:pt idx="2">
                  <c:v>241</c:v>
                </c:pt>
                <c:pt idx="3">
                  <c:v>220.5</c:v>
                </c:pt>
                <c:pt idx="4">
                  <c:v>437.5</c:v>
                </c:pt>
                <c:pt idx="5">
                  <c:v>819.7</c:v>
                </c:pt>
                <c:pt idx="6">
                  <c:v>1215.4000000000001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7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63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63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63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63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463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463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447585618062802"/>
          <c:y val="4.3228269935645797E-2"/>
          <c:w val="0.29552414381937198"/>
          <c:h val="0.91393892090019369"/>
        </c:manualLayout>
      </c:layout>
      <c:overlay val="0"/>
      <c:txPr>
        <a:bodyPr/>
        <a:lstStyle/>
        <a:p>
          <a:pPr>
            <a:defRPr sz="1463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585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2016 год</a:t>
            </a:r>
          </a:p>
        </c:rich>
      </c:tx>
      <c:layout>
        <c:manualLayout>
          <c:xMode val="edge"/>
          <c:yMode val="edge"/>
          <c:x val="1.44505733574747E-2"/>
          <c:y val="2.7213117794904613E-2"/>
        </c:manualLayout>
      </c:layout>
      <c:overlay val="0"/>
      <c:spPr>
        <a:solidFill>
          <a:srgbClr val="FFC000"/>
        </a:solidFill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6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bubble3D val="0"/>
          </c:dPt>
          <c:dPt>
            <c:idx val="5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bubble3D val="0"/>
          </c:dPt>
          <c:dLbls>
            <c:dLbl>
              <c:idx val="0"/>
              <c:layout>
                <c:manualLayout>
                  <c:x val="2.2760968710491943E-2"/>
                  <c:y val="6.685575287048718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428709053859058"/>
                  <c:y val="-3.612892547671599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8.7624766838772739E-2"/>
                  <c:y val="-3.262472095645770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3184687052561986E-2"/>
                  <c:y val="9.731439099772920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3.2222447940991064E-2"/>
                  <c:y val="9.737875642169620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3.6156377032254279E-2"/>
                  <c:y val="-0.10273985985961441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0295009776880482"/>
                  <c:y val="-7.42351721027992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delete val="1"/>
            </c:dLbl>
            <c:dLbl>
              <c:idx val="8"/>
              <c:layout>
                <c:manualLayout>
                  <c:x val="8.3485381966106345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784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numRef>
              <c:f>Лист1!$A$2:$A$7</c:f>
              <c:numCache>
                <c:formatCode>General</c:formatCode>
                <c:ptCount val="6"/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7275.3</c:v>
                </c:pt>
                <c:pt idx="1">
                  <c:v>30.8</c:v>
                </c:pt>
                <c:pt idx="2">
                  <c:v>198</c:v>
                </c:pt>
                <c:pt idx="3">
                  <c:v>74.7</c:v>
                </c:pt>
                <c:pt idx="4">
                  <c:v>222.3</c:v>
                </c:pt>
                <c:pt idx="5">
                  <c:v>1287.0999999999999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9">
          <a:noFill/>
        </a:ln>
      </c:spPr>
    </c:plotArea>
    <c:plotVisOnly val="1"/>
    <c:dispBlanksAs val="zero"/>
    <c:showDLblsOverMax val="0"/>
  </c:chart>
  <c:txPr>
    <a:bodyPr/>
    <a:lstStyle/>
    <a:p>
      <a:pPr>
        <a:defRPr sz="1784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153846153846171"/>
          <c:y val="0.1125"/>
          <c:w val="0.94615384615384646"/>
          <c:h val="0.95250000000000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1"/>
              </a:solidFill>
            </a:ln>
            <a:scene3d>
              <a:camera prst="orthographicFront"/>
              <a:lightRig rig="threePt" dir="t">
                <a:rot lat="0" lon="0" rev="3000000"/>
              </a:lightRig>
            </a:scene3d>
            <a:sp3d prstMaterial="metal">
              <a:bevelT w="107950"/>
              <a:bevelB w="82550"/>
            </a:sp3d>
          </c:spPr>
          <c:invertIfNegative val="0"/>
          <c:dLbls>
            <c:dLbl>
              <c:idx val="0"/>
              <c:layout>
                <c:manualLayout>
                  <c:x val="-3.3096605085310895E-3"/>
                  <c:y val="0.29511094374527147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035046953357533E-4"/>
                  <c:y val="0.1681660694031412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4.2</c:v>
                </c:pt>
                <c:pt idx="1">
                  <c:v>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8"/>
        <c:overlap val="-17"/>
        <c:axId val="101850112"/>
        <c:axId val="107926272"/>
      </c:barChart>
      <c:catAx>
        <c:axId val="101850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7926272"/>
        <c:crosses val="autoZero"/>
        <c:auto val="1"/>
        <c:lblAlgn val="ctr"/>
        <c:lblOffset val="100"/>
        <c:noMultiLvlLbl val="0"/>
      </c:catAx>
      <c:valAx>
        <c:axId val="107926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850112"/>
        <c:crosses val="autoZero"/>
        <c:crossBetween val="between"/>
      </c:valAx>
      <c:spPr>
        <a:noFill/>
        <a:ln w="25383">
          <a:noFill/>
        </a:ln>
      </c:spPr>
    </c:plotArea>
    <c:plotVisOnly val="1"/>
    <c:dispBlanksAs val="gap"/>
    <c:showDLblsOverMax val="0"/>
  </c:chart>
  <c:txPr>
    <a:bodyPr/>
    <a:lstStyle/>
    <a:p>
      <a:pPr>
        <a:defRPr sz="1597" b="1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76397560017005"/>
          <c:y val="0.101338277913938"/>
          <c:w val="0.53179824561403544"/>
          <c:h val="0.8723021582733816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balanced" dir="t">
                <a:rot lat="0" lon="0" rev="19200000"/>
              </a:lightRig>
            </a:scene3d>
            <a:sp3d prstMaterial="matte">
              <a:bevelT w="57150" h="101600" prst="angle"/>
              <a:bevelB w="12700"/>
              <a:contourClr>
                <a:srgbClr val="000000"/>
              </a:contourClr>
            </a:sp3d>
          </c:spPr>
          <c:explosion val="2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  <c:spPr>
              <a:solidFill>
                <a:schemeClr val="accent3"/>
              </a:solidFill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57150" h="101600" prst="angle"/>
                <a:bevelB w="12700"/>
                <a:contourClr>
                  <a:srgbClr val="000000"/>
                </a:contourClr>
              </a:sp3d>
            </c:spPr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Лист1!$A$2:$A$7</c:f>
              <c:strCache>
                <c:ptCount val="6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 от физических и юридических лиц</c:v>
                </c:pt>
                <c:pt idx="5">
                  <c:v>Возврат остатков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108.2</c:v>
                </c:pt>
                <c:pt idx="1">
                  <c:v>218.6</c:v>
                </c:pt>
                <c:pt idx="2">
                  <c:v>343.6</c:v>
                </c:pt>
                <c:pt idx="3">
                  <c:v>24.6</c:v>
                </c:pt>
                <c:pt idx="4">
                  <c:v>526.79999999999995</c:v>
                </c:pt>
                <c:pt idx="5">
                  <c:v>-9.4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 w="25394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84444687988116"/>
          <c:y val="9.3731148471305967E-2"/>
          <c:w val="0.53882124008828569"/>
          <c:h val="0.822147312666997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balanced" dir="t">
                <a:rot lat="0" lon="0" rev="19200000"/>
              </a:lightRig>
            </a:scene3d>
            <a:sp3d prstMaterial="matte">
              <a:bevelT w="57150" h="101600" prst="angle"/>
              <a:contourClr>
                <a:srgbClr val="000000"/>
              </a:contourClr>
            </a:sp3d>
          </c:spPr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0.34431852155843984"/>
                  <c:y val="-3.8380248170903096E-2"/>
                </c:manualLayout>
              </c:layout>
              <c:spPr/>
              <c:txPr>
                <a:bodyPr/>
                <a:lstStyle/>
                <a:p>
                  <a:pPr>
                    <a:defRPr sz="1795" b="1" i="1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5785712452642773"/>
                  <c:y val="0.14187680593979807"/>
                </c:manualLayout>
              </c:layout>
              <c:spPr/>
              <c:txPr>
                <a:bodyPr/>
                <a:lstStyle/>
                <a:p>
                  <a:pPr>
                    <a:defRPr sz="1795" b="1" i="1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2631220069905026E-2"/>
                  <c:y val="7.0678678678678677E-2"/>
                </c:manualLayout>
              </c:layout>
              <c:spPr/>
              <c:txPr>
                <a:bodyPr/>
                <a:lstStyle/>
                <a:p>
                  <a:pPr>
                    <a:defRPr sz="1795" b="1" i="1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45910080067323844"/>
                  <c:y val="5.6898347166063699E-2"/>
                </c:manualLayout>
              </c:layout>
              <c:spPr/>
              <c:txPr>
                <a:bodyPr/>
                <a:lstStyle/>
                <a:p>
                  <a:pPr>
                    <a:defRPr sz="1795" b="1" i="1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45022016251498403"/>
                  <c:y val="-0.47154127355702158"/>
                </c:manualLayout>
              </c:layout>
              <c:spPr/>
              <c:txPr>
                <a:bodyPr/>
                <a:lstStyle/>
                <a:p>
                  <a:pPr>
                    <a:defRPr sz="1795" b="1" i="1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14638944509276927"/>
                  <c:y val="9.8212858527818268E-3"/>
                </c:manualLayout>
              </c:layout>
              <c:spPr/>
              <c:txPr>
                <a:bodyPr/>
                <a:lstStyle/>
                <a:p>
                  <a:pPr>
                    <a:defRPr sz="1795" b="1" i="1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.24628100341590661"/>
                  <c:y val="-0.48990035704996338"/>
                </c:manualLayout>
              </c:layout>
              <c:spPr/>
              <c:txPr>
                <a:bodyPr/>
                <a:lstStyle/>
                <a:p>
                  <a:pPr>
                    <a:defRPr sz="1795" b="1" i="1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4.8809292535525559E-2"/>
                  <c:y val="-0.29309309309309312"/>
                </c:manualLayout>
              </c:layout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795" b="1" i="1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1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Субсидии бюджетам на софинансирование капитальных вложений в объекты государственной (муниципальной) собственности</c:v>
                </c:pt>
                <c:pt idx="1">
                  <c:v>Субсидии бюджетам на осуществление дорожной деятельности в отношении автомобильных дорог общего пользования</c:v>
                </c:pt>
                <c:pt idx="2">
                  <c:v>Субсидии бюджетам на создание условий для занятий физической культурой и спортом</c:v>
                </c:pt>
                <c:pt idx="3">
                  <c:v>Субсидии бюджетам на обеспечение развития и укрепления материально-технической базы домов культуры</c:v>
                </c:pt>
                <c:pt idx="4">
                  <c:v>Субсидии бюджетам на поддержку отрасли культуры</c:v>
                </c:pt>
                <c:pt idx="5">
                  <c:v>Субсидии бюджетам на поддержку программ формирования современной городской среды</c:v>
                </c:pt>
                <c:pt idx="6">
                  <c:v>Субсидии бюджетам на реализацию мероприятий по устойчивому развитию сельских территорий</c:v>
                </c:pt>
                <c:pt idx="7">
                  <c:v>Субсидии бюджетам на финансовое обеспечение отдельных полномочий</c:v>
                </c:pt>
                <c:pt idx="8">
                  <c:v>Прочие субсидии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>
                  <c:v>16</c:v>
                </c:pt>
                <c:pt idx="1">
                  <c:v>50.5</c:v>
                </c:pt>
                <c:pt idx="2">
                  <c:v>0.8</c:v>
                </c:pt>
                <c:pt idx="3">
                  <c:v>3.2</c:v>
                </c:pt>
                <c:pt idx="4">
                  <c:v>0.2</c:v>
                </c:pt>
                <c:pt idx="5">
                  <c:v>10.1</c:v>
                </c:pt>
                <c:pt idx="6">
                  <c:v>25.6</c:v>
                </c:pt>
                <c:pt idx="7">
                  <c:v>2.4</c:v>
                </c:pt>
                <c:pt idx="8">
                  <c:v>98</c:v>
                </c:pt>
              </c:numCache>
            </c:numRef>
          </c:val>
        </c:ser>
        <c:ser>
          <c:idx val="1"/>
          <c:order val="1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cat>
            <c:strRef>
              <c:f>Лист1!$A$2:$A$10</c:f>
              <c:strCache>
                <c:ptCount val="9"/>
                <c:pt idx="0">
                  <c:v>Субсидии бюджетам на софинансирование капитальных вложений в объекты государственной (муниципальной) собственности</c:v>
                </c:pt>
                <c:pt idx="1">
                  <c:v>Субсидии бюджетам на осуществление дорожной деятельности в отношении автомобильных дорог общего пользования</c:v>
                </c:pt>
                <c:pt idx="2">
                  <c:v>Субсидии бюджетам на создание условий для занятий физической культурой и спортом</c:v>
                </c:pt>
                <c:pt idx="3">
                  <c:v>Субсидии бюджетам на обеспечение развития и укрепления материально-технической базы домов культуры</c:v>
                </c:pt>
                <c:pt idx="4">
                  <c:v>Субсидии бюджетам на поддержку отрасли культуры</c:v>
                </c:pt>
                <c:pt idx="5">
                  <c:v>Субсидии бюджетам на поддержку программ формирования современной городской среды</c:v>
                </c:pt>
                <c:pt idx="6">
                  <c:v>Субсидии бюджетам на реализацию мероприятий по устойчивому развитию сельских территорий</c:v>
                </c:pt>
                <c:pt idx="7">
                  <c:v>Субсидии бюджетам на финансовое обеспечение отдельных полномочий</c:v>
                </c:pt>
                <c:pt idx="8">
                  <c:v>Прочие субсидии</c:v>
                </c:pt>
              </c:strCache>
            </c:strRef>
          </c:cat>
          <c:val>
            <c:numRef>
              <c:f>Лист1!$A$3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5"/>
      </c:doughnutChart>
      <c:spPr>
        <a:noFill/>
        <a:ln w="25394">
          <a:noFill/>
        </a:ln>
      </c:spPr>
    </c:plotArea>
    <c:plotVisOnly val="1"/>
    <c:dispBlanksAs val="zero"/>
    <c:showDLblsOverMax val="0"/>
  </c:chart>
  <c:txPr>
    <a:bodyPr/>
    <a:lstStyle/>
    <a:p>
      <a:pPr>
        <a:defRPr sz="179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67BB12-A898-4180-80AF-1BEEF1EDCE92}" type="doc">
      <dgm:prSet loTypeId="urn:microsoft.com/office/officeart/2005/8/layout/cycle6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7A0292-CEB5-47BA-A826-CFE01F90BE92}">
      <dgm:prSet phldrT="[Текст]"/>
      <dgm:spPr>
        <a:solidFill>
          <a:srgbClr val="FF9900"/>
        </a:solidFill>
      </dgm:spPr>
      <dgm:t>
        <a:bodyPr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Рассмотрение проекта бюджета на очередной год и плановый период</a:t>
          </a:r>
          <a:endParaRPr lang="ru-RU" b="1" dirty="0">
            <a:solidFill>
              <a:schemeClr val="tx2">
                <a:lumMod val="50000"/>
              </a:schemeClr>
            </a:solidFill>
          </a:endParaRPr>
        </a:p>
      </dgm:t>
    </dgm:pt>
    <dgm:pt modelId="{F7A786BC-13AE-469C-B390-A922371E3ECE}" type="parTrans" cxnId="{F211C8E8-6A1D-4568-93D6-942144116EA7}">
      <dgm:prSet/>
      <dgm:spPr/>
      <dgm:t>
        <a:bodyPr/>
        <a:lstStyle/>
        <a:p>
          <a:endParaRPr lang="ru-RU"/>
        </a:p>
      </dgm:t>
    </dgm:pt>
    <dgm:pt modelId="{ADE6F482-8FD7-428B-89BD-C2F95D094819}" type="sibTrans" cxnId="{F211C8E8-6A1D-4568-93D6-942144116EA7}">
      <dgm:prSet/>
      <dgm:spPr/>
      <dgm:t>
        <a:bodyPr/>
        <a:lstStyle/>
        <a:p>
          <a:endParaRPr lang="ru-RU" b="1"/>
        </a:p>
      </dgm:t>
    </dgm:pt>
    <dgm:pt modelId="{66971EA7-0625-4E40-88DC-795314C01DA0}">
      <dgm:prSet phldrT="[Текст]"/>
      <dgm:spPr>
        <a:solidFill>
          <a:srgbClr val="FF99FF"/>
        </a:solidFill>
      </dgm:spPr>
      <dgm:t>
        <a:bodyPr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Утверждение бюджета на очередной год и плановый период</a:t>
          </a:r>
          <a:endParaRPr lang="ru-RU" b="1" dirty="0">
            <a:solidFill>
              <a:schemeClr val="tx2">
                <a:lumMod val="50000"/>
              </a:schemeClr>
            </a:solidFill>
          </a:endParaRPr>
        </a:p>
      </dgm:t>
    </dgm:pt>
    <dgm:pt modelId="{E43CB031-A261-45C0-B9D8-2F296AE5621E}" type="parTrans" cxnId="{75ED8464-DF75-4364-B22F-2F3A28439680}">
      <dgm:prSet/>
      <dgm:spPr/>
      <dgm:t>
        <a:bodyPr/>
        <a:lstStyle/>
        <a:p>
          <a:endParaRPr lang="ru-RU"/>
        </a:p>
      </dgm:t>
    </dgm:pt>
    <dgm:pt modelId="{1E49685A-3D3B-4C8F-AB4B-ACFA4DBA22CC}" type="sibTrans" cxnId="{75ED8464-DF75-4364-B22F-2F3A28439680}">
      <dgm:prSet/>
      <dgm:spPr/>
      <dgm:t>
        <a:bodyPr/>
        <a:lstStyle/>
        <a:p>
          <a:endParaRPr lang="ru-RU"/>
        </a:p>
      </dgm:t>
    </dgm:pt>
    <dgm:pt modelId="{79CB9868-A5D8-41A0-A239-FC6E12A081F1}">
      <dgm:prSet phldrT="[Текст]"/>
      <dgm:spPr>
        <a:solidFill>
          <a:srgbClr val="FF99FF"/>
        </a:solidFill>
      </dgm:spPr>
      <dgm:t>
        <a:bodyPr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Исполнение бюджета в текущем году</a:t>
          </a:r>
          <a:endParaRPr lang="ru-RU" b="1" dirty="0">
            <a:solidFill>
              <a:schemeClr val="tx2">
                <a:lumMod val="50000"/>
              </a:schemeClr>
            </a:solidFill>
          </a:endParaRPr>
        </a:p>
      </dgm:t>
    </dgm:pt>
    <dgm:pt modelId="{9A9B7304-0F22-446A-88CA-59942F8502AB}" type="parTrans" cxnId="{1033E8B7-4025-46CA-9D0E-E017AC48D65F}">
      <dgm:prSet/>
      <dgm:spPr/>
      <dgm:t>
        <a:bodyPr/>
        <a:lstStyle/>
        <a:p>
          <a:endParaRPr lang="ru-RU"/>
        </a:p>
      </dgm:t>
    </dgm:pt>
    <dgm:pt modelId="{FD54C4AC-9CB4-4275-B140-D577DD447DE5}" type="sibTrans" cxnId="{1033E8B7-4025-46CA-9D0E-E017AC48D65F}">
      <dgm:prSet/>
      <dgm:spPr/>
      <dgm:t>
        <a:bodyPr/>
        <a:lstStyle/>
        <a:p>
          <a:endParaRPr lang="ru-RU"/>
        </a:p>
      </dgm:t>
    </dgm:pt>
    <dgm:pt modelId="{00D42405-E995-4F58-8E68-4DC3FBF268B9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Формирование отчета об исполнении бюджета предыдущего года</a:t>
          </a:r>
          <a:endParaRPr lang="ru-RU" b="1" dirty="0">
            <a:solidFill>
              <a:schemeClr val="tx2">
                <a:lumMod val="50000"/>
              </a:schemeClr>
            </a:solidFill>
          </a:endParaRPr>
        </a:p>
      </dgm:t>
    </dgm:pt>
    <dgm:pt modelId="{7F5A9E9A-E52C-4097-A290-DADA55DD92E1}" type="parTrans" cxnId="{E49DE58C-1F25-431B-B3AC-8303669E5581}">
      <dgm:prSet/>
      <dgm:spPr/>
      <dgm:t>
        <a:bodyPr/>
        <a:lstStyle/>
        <a:p>
          <a:endParaRPr lang="ru-RU"/>
        </a:p>
      </dgm:t>
    </dgm:pt>
    <dgm:pt modelId="{B9FF201D-41FA-4F4B-BD1C-A37621169383}" type="sibTrans" cxnId="{E49DE58C-1F25-431B-B3AC-8303669E5581}">
      <dgm:prSet/>
      <dgm:spPr/>
      <dgm:t>
        <a:bodyPr/>
        <a:lstStyle/>
        <a:p>
          <a:endParaRPr lang="ru-RU"/>
        </a:p>
      </dgm:t>
    </dgm:pt>
    <dgm:pt modelId="{2718F5F6-5E9C-4A22-86D8-BFF60AB2DD89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Утверждение отчета об исполнении бюджета предыдущего года</a:t>
          </a:r>
          <a:endParaRPr lang="ru-RU" b="1" dirty="0">
            <a:solidFill>
              <a:schemeClr val="tx2">
                <a:lumMod val="50000"/>
              </a:schemeClr>
            </a:solidFill>
          </a:endParaRPr>
        </a:p>
      </dgm:t>
    </dgm:pt>
    <dgm:pt modelId="{A6D7B4C6-7741-46E6-8A25-9127260F2A40}" type="parTrans" cxnId="{67A0FCE5-87FF-4B8D-80EA-257A5D8D4A19}">
      <dgm:prSet/>
      <dgm:spPr/>
      <dgm:t>
        <a:bodyPr/>
        <a:lstStyle/>
        <a:p>
          <a:endParaRPr lang="ru-RU"/>
        </a:p>
      </dgm:t>
    </dgm:pt>
    <dgm:pt modelId="{BCDEFE7B-9D87-4D7E-9A9F-79B756506734}" type="sibTrans" cxnId="{67A0FCE5-87FF-4B8D-80EA-257A5D8D4A19}">
      <dgm:prSet/>
      <dgm:spPr/>
      <dgm:t>
        <a:bodyPr/>
        <a:lstStyle/>
        <a:p>
          <a:endParaRPr lang="ru-RU"/>
        </a:p>
      </dgm:t>
    </dgm:pt>
    <dgm:pt modelId="{446446AE-0B2C-4CEA-ADF2-779641CF9967}">
      <dgm:prSet phldrT="[Текст]"/>
      <dgm:spPr>
        <a:solidFill>
          <a:srgbClr val="FF9900"/>
        </a:solidFill>
      </dgm:spPr>
      <dgm:t>
        <a:bodyPr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Составление проекта бюджета  на очередной год и плановый период</a:t>
          </a:r>
          <a:endParaRPr lang="ru-RU" b="1" dirty="0">
            <a:solidFill>
              <a:schemeClr val="tx2">
                <a:lumMod val="50000"/>
              </a:schemeClr>
            </a:solidFill>
          </a:endParaRPr>
        </a:p>
      </dgm:t>
    </dgm:pt>
    <dgm:pt modelId="{DB1CFD26-B8BC-4B5B-A0BA-2C70BF38B204}" type="parTrans" cxnId="{36F31EDE-D847-42D0-AE4C-00E13DB403A9}">
      <dgm:prSet/>
      <dgm:spPr/>
      <dgm:t>
        <a:bodyPr/>
        <a:lstStyle/>
        <a:p>
          <a:endParaRPr lang="ru-RU"/>
        </a:p>
      </dgm:t>
    </dgm:pt>
    <dgm:pt modelId="{B41E3B55-31A0-48BF-8DAD-D64642828D05}" type="sibTrans" cxnId="{36F31EDE-D847-42D0-AE4C-00E13DB403A9}">
      <dgm:prSet/>
      <dgm:spPr/>
      <dgm:t>
        <a:bodyPr/>
        <a:lstStyle/>
        <a:p>
          <a:endParaRPr lang="ru-RU"/>
        </a:p>
      </dgm:t>
    </dgm:pt>
    <dgm:pt modelId="{12802109-D692-49ED-9F91-020666BEA958}" type="pres">
      <dgm:prSet presAssocID="{7F67BB12-A898-4180-80AF-1BEEF1EDCE9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A62876-C97E-46A3-A032-7839E0E8F6CA}" type="pres">
      <dgm:prSet presAssocID="{597A0292-CEB5-47BA-A826-CFE01F90BE92}" presName="node" presStyleLbl="node1" presStyleIdx="0" presStyleCnt="6" custScaleX="122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D9181C-CD69-43FC-8962-F47495288986}" type="pres">
      <dgm:prSet presAssocID="{597A0292-CEB5-47BA-A826-CFE01F90BE92}" presName="spNode" presStyleCnt="0"/>
      <dgm:spPr/>
    </dgm:pt>
    <dgm:pt modelId="{97A7D945-B2A6-476B-B3DD-BF735E7755A7}" type="pres">
      <dgm:prSet presAssocID="{ADE6F482-8FD7-428B-89BD-C2F95D094819}" presName="sibTrans" presStyleLbl="sibTrans1D1" presStyleIdx="0" presStyleCnt="6"/>
      <dgm:spPr/>
      <dgm:t>
        <a:bodyPr/>
        <a:lstStyle/>
        <a:p>
          <a:endParaRPr lang="ru-RU"/>
        </a:p>
      </dgm:t>
    </dgm:pt>
    <dgm:pt modelId="{FD73FEA8-CF9A-4D67-80CC-4CD684353A06}" type="pres">
      <dgm:prSet presAssocID="{66971EA7-0625-4E40-88DC-795314C01DA0}" presName="node" presStyleLbl="node1" presStyleIdx="1" presStyleCnt="6" custScaleX="156396" custRadScaleRad="98225" custRadScaleInc="-3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D7B84-8B9C-4B14-AC8E-E3081BECCFC2}" type="pres">
      <dgm:prSet presAssocID="{66971EA7-0625-4E40-88DC-795314C01DA0}" presName="spNode" presStyleCnt="0"/>
      <dgm:spPr/>
    </dgm:pt>
    <dgm:pt modelId="{F54648FE-C80B-4B6A-95ED-81F51C5559D6}" type="pres">
      <dgm:prSet presAssocID="{1E49685A-3D3B-4C8F-AB4B-ACFA4DBA22CC}" presName="sibTrans" presStyleLbl="sibTrans1D1" presStyleIdx="1" presStyleCnt="6"/>
      <dgm:spPr/>
      <dgm:t>
        <a:bodyPr/>
        <a:lstStyle/>
        <a:p>
          <a:endParaRPr lang="ru-RU"/>
        </a:p>
      </dgm:t>
    </dgm:pt>
    <dgm:pt modelId="{0F18F354-18D7-454E-9AE2-9CAC53FFE85E}" type="pres">
      <dgm:prSet presAssocID="{79CB9868-A5D8-41A0-A239-FC6E12A081F1}" presName="node" presStyleLbl="node1" presStyleIdx="2" presStyleCnt="6" custScaleX="137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61AE1D-CAA4-4A1C-BFD4-BE635B50242D}" type="pres">
      <dgm:prSet presAssocID="{79CB9868-A5D8-41A0-A239-FC6E12A081F1}" presName="spNode" presStyleCnt="0"/>
      <dgm:spPr/>
    </dgm:pt>
    <dgm:pt modelId="{8AC7C132-958B-4594-A183-89DF89CFC43A}" type="pres">
      <dgm:prSet presAssocID="{FD54C4AC-9CB4-4275-B140-D577DD447DE5}" presName="sibTrans" presStyleLbl="sibTrans1D1" presStyleIdx="2" presStyleCnt="6"/>
      <dgm:spPr/>
      <dgm:t>
        <a:bodyPr/>
        <a:lstStyle/>
        <a:p>
          <a:endParaRPr lang="ru-RU"/>
        </a:p>
      </dgm:t>
    </dgm:pt>
    <dgm:pt modelId="{8BCFF876-9A2A-49AC-8F21-ABFF875C97C9}" type="pres">
      <dgm:prSet presAssocID="{00D42405-E995-4F58-8E68-4DC3FBF268B9}" presName="node" presStyleLbl="node1" presStyleIdx="3" presStyleCnt="6" custScaleX="133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483C39-5760-42F6-8506-5A6AA51783BC}" type="pres">
      <dgm:prSet presAssocID="{00D42405-E995-4F58-8E68-4DC3FBF268B9}" presName="spNode" presStyleCnt="0"/>
      <dgm:spPr/>
    </dgm:pt>
    <dgm:pt modelId="{92D75B88-764F-45EC-8605-0D4BF8391093}" type="pres">
      <dgm:prSet presAssocID="{B9FF201D-41FA-4F4B-BD1C-A37621169383}" presName="sibTrans" presStyleLbl="sibTrans1D1" presStyleIdx="3" presStyleCnt="6"/>
      <dgm:spPr/>
      <dgm:t>
        <a:bodyPr/>
        <a:lstStyle/>
        <a:p>
          <a:endParaRPr lang="ru-RU"/>
        </a:p>
      </dgm:t>
    </dgm:pt>
    <dgm:pt modelId="{3C9A1BEC-BC47-49BE-B4ED-1D4E2D30E573}" type="pres">
      <dgm:prSet presAssocID="{2718F5F6-5E9C-4A22-86D8-BFF60AB2DD89}" presName="node" presStyleLbl="node1" presStyleIdx="4" presStyleCnt="6" custScaleX="1435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B6936-BC39-4434-A972-7612BDED4382}" type="pres">
      <dgm:prSet presAssocID="{2718F5F6-5E9C-4A22-86D8-BFF60AB2DD89}" presName="spNode" presStyleCnt="0"/>
      <dgm:spPr/>
    </dgm:pt>
    <dgm:pt modelId="{359C00EB-34C1-48C4-AED3-2CD9FD9D2737}" type="pres">
      <dgm:prSet presAssocID="{BCDEFE7B-9D87-4D7E-9A9F-79B756506734}" presName="sibTrans" presStyleLbl="sibTrans1D1" presStyleIdx="4" presStyleCnt="6"/>
      <dgm:spPr/>
      <dgm:t>
        <a:bodyPr/>
        <a:lstStyle/>
        <a:p>
          <a:endParaRPr lang="ru-RU"/>
        </a:p>
      </dgm:t>
    </dgm:pt>
    <dgm:pt modelId="{96836C0F-FCD2-4CF3-95A1-A0FC4451D5DF}" type="pres">
      <dgm:prSet presAssocID="{446446AE-0B2C-4CEA-ADF2-779641CF9967}" presName="node" presStyleLbl="node1" presStyleIdx="5" presStyleCnt="6" custScaleX="150892" custRadScaleRad="96810" custRadScaleInc="-5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DF9103-50A9-4576-A29C-DD6036F33A77}" type="pres">
      <dgm:prSet presAssocID="{446446AE-0B2C-4CEA-ADF2-779641CF9967}" presName="spNode" presStyleCnt="0"/>
      <dgm:spPr/>
    </dgm:pt>
    <dgm:pt modelId="{22004F7F-A351-4A91-A993-398DA9D299AF}" type="pres">
      <dgm:prSet presAssocID="{B41E3B55-31A0-48BF-8DAD-D64642828D05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1623067A-0F81-4A72-AC40-F79BB6633942}" type="presOf" srcId="{446446AE-0B2C-4CEA-ADF2-779641CF9967}" destId="{96836C0F-FCD2-4CF3-95A1-A0FC4451D5DF}" srcOrd="0" destOrd="0" presId="urn:microsoft.com/office/officeart/2005/8/layout/cycle6"/>
    <dgm:cxn modelId="{E27F5EFC-896E-43DC-9F89-A761822D3265}" type="presOf" srcId="{597A0292-CEB5-47BA-A826-CFE01F90BE92}" destId="{79A62876-C97E-46A3-A032-7839E0E8F6CA}" srcOrd="0" destOrd="0" presId="urn:microsoft.com/office/officeart/2005/8/layout/cycle6"/>
    <dgm:cxn modelId="{D6A8F9C9-1E7B-4954-8A4F-B141AA64E9F6}" type="presOf" srcId="{B9FF201D-41FA-4F4B-BD1C-A37621169383}" destId="{92D75B88-764F-45EC-8605-0D4BF8391093}" srcOrd="0" destOrd="0" presId="urn:microsoft.com/office/officeart/2005/8/layout/cycle6"/>
    <dgm:cxn modelId="{7D150D16-7366-4561-852F-FF740B5BB72A}" type="presOf" srcId="{00D42405-E995-4F58-8E68-4DC3FBF268B9}" destId="{8BCFF876-9A2A-49AC-8F21-ABFF875C97C9}" srcOrd="0" destOrd="0" presId="urn:microsoft.com/office/officeart/2005/8/layout/cycle6"/>
    <dgm:cxn modelId="{75ED8464-DF75-4364-B22F-2F3A28439680}" srcId="{7F67BB12-A898-4180-80AF-1BEEF1EDCE92}" destId="{66971EA7-0625-4E40-88DC-795314C01DA0}" srcOrd="1" destOrd="0" parTransId="{E43CB031-A261-45C0-B9D8-2F296AE5621E}" sibTransId="{1E49685A-3D3B-4C8F-AB4B-ACFA4DBA22CC}"/>
    <dgm:cxn modelId="{30B3381E-BBEC-43AC-86E6-C99BC7D3467F}" type="presOf" srcId="{1E49685A-3D3B-4C8F-AB4B-ACFA4DBA22CC}" destId="{F54648FE-C80B-4B6A-95ED-81F51C5559D6}" srcOrd="0" destOrd="0" presId="urn:microsoft.com/office/officeart/2005/8/layout/cycle6"/>
    <dgm:cxn modelId="{1033E8B7-4025-46CA-9D0E-E017AC48D65F}" srcId="{7F67BB12-A898-4180-80AF-1BEEF1EDCE92}" destId="{79CB9868-A5D8-41A0-A239-FC6E12A081F1}" srcOrd="2" destOrd="0" parTransId="{9A9B7304-0F22-446A-88CA-59942F8502AB}" sibTransId="{FD54C4AC-9CB4-4275-B140-D577DD447DE5}"/>
    <dgm:cxn modelId="{D22B3830-3BDA-432B-9DC5-5E4557F7B845}" type="presOf" srcId="{7F67BB12-A898-4180-80AF-1BEEF1EDCE92}" destId="{12802109-D692-49ED-9F91-020666BEA958}" srcOrd="0" destOrd="0" presId="urn:microsoft.com/office/officeart/2005/8/layout/cycle6"/>
    <dgm:cxn modelId="{0B55E5DF-DBC0-42EB-BCD1-275ED83B3394}" type="presOf" srcId="{79CB9868-A5D8-41A0-A239-FC6E12A081F1}" destId="{0F18F354-18D7-454E-9AE2-9CAC53FFE85E}" srcOrd="0" destOrd="0" presId="urn:microsoft.com/office/officeart/2005/8/layout/cycle6"/>
    <dgm:cxn modelId="{67A0FCE5-87FF-4B8D-80EA-257A5D8D4A19}" srcId="{7F67BB12-A898-4180-80AF-1BEEF1EDCE92}" destId="{2718F5F6-5E9C-4A22-86D8-BFF60AB2DD89}" srcOrd="4" destOrd="0" parTransId="{A6D7B4C6-7741-46E6-8A25-9127260F2A40}" sibTransId="{BCDEFE7B-9D87-4D7E-9A9F-79B756506734}"/>
    <dgm:cxn modelId="{744E20E5-CE1E-4C74-97E8-DE48C6C75DB3}" type="presOf" srcId="{ADE6F482-8FD7-428B-89BD-C2F95D094819}" destId="{97A7D945-B2A6-476B-B3DD-BF735E7755A7}" srcOrd="0" destOrd="0" presId="urn:microsoft.com/office/officeart/2005/8/layout/cycle6"/>
    <dgm:cxn modelId="{2BE9D1FB-CF24-4405-A07D-3769DA106ACB}" type="presOf" srcId="{BCDEFE7B-9D87-4D7E-9A9F-79B756506734}" destId="{359C00EB-34C1-48C4-AED3-2CD9FD9D2737}" srcOrd="0" destOrd="0" presId="urn:microsoft.com/office/officeart/2005/8/layout/cycle6"/>
    <dgm:cxn modelId="{717AD191-1E03-4AF3-935A-EF008C777543}" type="presOf" srcId="{B41E3B55-31A0-48BF-8DAD-D64642828D05}" destId="{22004F7F-A351-4A91-A993-398DA9D299AF}" srcOrd="0" destOrd="0" presId="urn:microsoft.com/office/officeart/2005/8/layout/cycle6"/>
    <dgm:cxn modelId="{1A56C199-420E-4049-ACEA-1FE5B5C2C2F2}" type="presOf" srcId="{FD54C4AC-9CB4-4275-B140-D577DD447DE5}" destId="{8AC7C132-958B-4594-A183-89DF89CFC43A}" srcOrd="0" destOrd="0" presId="urn:microsoft.com/office/officeart/2005/8/layout/cycle6"/>
    <dgm:cxn modelId="{1AFB73DC-D955-45AA-AD9E-E5DEBE78661A}" type="presOf" srcId="{66971EA7-0625-4E40-88DC-795314C01DA0}" destId="{FD73FEA8-CF9A-4D67-80CC-4CD684353A06}" srcOrd="0" destOrd="0" presId="urn:microsoft.com/office/officeart/2005/8/layout/cycle6"/>
    <dgm:cxn modelId="{F211C8E8-6A1D-4568-93D6-942144116EA7}" srcId="{7F67BB12-A898-4180-80AF-1BEEF1EDCE92}" destId="{597A0292-CEB5-47BA-A826-CFE01F90BE92}" srcOrd="0" destOrd="0" parTransId="{F7A786BC-13AE-469C-B390-A922371E3ECE}" sibTransId="{ADE6F482-8FD7-428B-89BD-C2F95D094819}"/>
    <dgm:cxn modelId="{E49DE58C-1F25-431B-B3AC-8303669E5581}" srcId="{7F67BB12-A898-4180-80AF-1BEEF1EDCE92}" destId="{00D42405-E995-4F58-8E68-4DC3FBF268B9}" srcOrd="3" destOrd="0" parTransId="{7F5A9E9A-E52C-4097-A290-DADA55DD92E1}" sibTransId="{B9FF201D-41FA-4F4B-BD1C-A37621169383}"/>
    <dgm:cxn modelId="{36F31EDE-D847-42D0-AE4C-00E13DB403A9}" srcId="{7F67BB12-A898-4180-80AF-1BEEF1EDCE92}" destId="{446446AE-0B2C-4CEA-ADF2-779641CF9967}" srcOrd="5" destOrd="0" parTransId="{DB1CFD26-B8BC-4B5B-A0BA-2C70BF38B204}" sibTransId="{B41E3B55-31A0-48BF-8DAD-D64642828D05}"/>
    <dgm:cxn modelId="{58AC9B16-A3F3-46DA-B00C-57BA403BC4C8}" type="presOf" srcId="{2718F5F6-5E9C-4A22-86D8-BFF60AB2DD89}" destId="{3C9A1BEC-BC47-49BE-B4ED-1D4E2D30E573}" srcOrd="0" destOrd="0" presId="urn:microsoft.com/office/officeart/2005/8/layout/cycle6"/>
    <dgm:cxn modelId="{F61963B2-CA09-4713-9720-12DCAF8688F8}" type="presParOf" srcId="{12802109-D692-49ED-9F91-020666BEA958}" destId="{79A62876-C97E-46A3-A032-7839E0E8F6CA}" srcOrd="0" destOrd="0" presId="urn:microsoft.com/office/officeart/2005/8/layout/cycle6"/>
    <dgm:cxn modelId="{A2480C2B-2203-4E32-B83B-947B86895E2B}" type="presParOf" srcId="{12802109-D692-49ED-9F91-020666BEA958}" destId="{F2D9181C-CD69-43FC-8962-F47495288986}" srcOrd="1" destOrd="0" presId="urn:microsoft.com/office/officeart/2005/8/layout/cycle6"/>
    <dgm:cxn modelId="{AE22BC09-A783-4FD2-BF45-0A1222BE4007}" type="presParOf" srcId="{12802109-D692-49ED-9F91-020666BEA958}" destId="{97A7D945-B2A6-476B-B3DD-BF735E7755A7}" srcOrd="2" destOrd="0" presId="urn:microsoft.com/office/officeart/2005/8/layout/cycle6"/>
    <dgm:cxn modelId="{A6381A36-DD35-4538-A852-907F1F0916DC}" type="presParOf" srcId="{12802109-D692-49ED-9F91-020666BEA958}" destId="{FD73FEA8-CF9A-4D67-80CC-4CD684353A06}" srcOrd="3" destOrd="0" presId="urn:microsoft.com/office/officeart/2005/8/layout/cycle6"/>
    <dgm:cxn modelId="{3B8B1D6C-F7EF-4120-BF29-9B7521C7EFB6}" type="presParOf" srcId="{12802109-D692-49ED-9F91-020666BEA958}" destId="{AFBD7B84-8B9C-4B14-AC8E-E3081BECCFC2}" srcOrd="4" destOrd="0" presId="urn:microsoft.com/office/officeart/2005/8/layout/cycle6"/>
    <dgm:cxn modelId="{8114ED0C-4A90-4458-A3CD-96B7747B6865}" type="presParOf" srcId="{12802109-D692-49ED-9F91-020666BEA958}" destId="{F54648FE-C80B-4B6A-95ED-81F51C5559D6}" srcOrd="5" destOrd="0" presId="urn:microsoft.com/office/officeart/2005/8/layout/cycle6"/>
    <dgm:cxn modelId="{B61EC492-5130-4896-A793-FAC3526AF0B8}" type="presParOf" srcId="{12802109-D692-49ED-9F91-020666BEA958}" destId="{0F18F354-18D7-454E-9AE2-9CAC53FFE85E}" srcOrd="6" destOrd="0" presId="urn:microsoft.com/office/officeart/2005/8/layout/cycle6"/>
    <dgm:cxn modelId="{9C5EB9F6-7029-480D-B50B-05CEFC8F9719}" type="presParOf" srcId="{12802109-D692-49ED-9F91-020666BEA958}" destId="{9B61AE1D-CAA4-4A1C-BFD4-BE635B50242D}" srcOrd="7" destOrd="0" presId="urn:microsoft.com/office/officeart/2005/8/layout/cycle6"/>
    <dgm:cxn modelId="{B0B0971C-336B-44FD-9A56-5864F781484F}" type="presParOf" srcId="{12802109-D692-49ED-9F91-020666BEA958}" destId="{8AC7C132-958B-4594-A183-89DF89CFC43A}" srcOrd="8" destOrd="0" presId="urn:microsoft.com/office/officeart/2005/8/layout/cycle6"/>
    <dgm:cxn modelId="{ED338C75-D9A2-4164-AA76-5875961ED3EB}" type="presParOf" srcId="{12802109-D692-49ED-9F91-020666BEA958}" destId="{8BCFF876-9A2A-49AC-8F21-ABFF875C97C9}" srcOrd="9" destOrd="0" presId="urn:microsoft.com/office/officeart/2005/8/layout/cycle6"/>
    <dgm:cxn modelId="{BBA19621-4736-4B89-9AC7-8121F531988E}" type="presParOf" srcId="{12802109-D692-49ED-9F91-020666BEA958}" destId="{9A483C39-5760-42F6-8506-5A6AA51783BC}" srcOrd="10" destOrd="0" presId="urn:microsoft.com/office/officeart/2005/8/layout/cycle6"/>
    <dgm:cxn modelId="{E942E985-8798-467E-B7C6-ED3803308E09}" type="presParOf" srcId="{12802109-D692-49ED-9F91-020666BEA958}" destId="{92D75B88-764F-45EC-8605-0D4BF8391093}" srcOrd="11" destOrd="0" presId="urn:microsoft.com/office/officeart/2005/8/layout/cycle6"/>
    <dgm:cxn modelId="{F4F369B1-5E0D-4B83-8678-E01710BEF952}" type="presParOf" srcId="{12802109-D692-49ED-9F91-020666BEA958}" destId="{3C9A1BEC-BC47-49BE-B4ED-1D4E2D30E573}" srcOrd="12" destOrd="0" presId="urn:microsoft.com/office/officeart/2005/8/layout/cycle6"/>
    <dgm:cxn modelId="{3B2FF076-C255-410A-84AE-48CF16D914BF}" type="presParOf" srcId="{12802109-D692-49ED-9F91-020666BEA958}" destId="{CDEB6936-BC39-4434-A972-7612BDED4382}" srcOrd="13" destOrd="0" presId="urn:microsoft.com/office/officeart/2005/8/layout/cycle6"/>
    <dgm:cxn modelId="{500D7241-79C5-4048-B1EF-D67D9BD741FE}" type="presParOf" srcId="{12802109-D692-49ED-9F91-020666BEA958}" destId="{359C00EB-34C1-48C4-AED3-2CD9FD9D2737}" srcOrd="14" destOrd="0" presId="urn:microsoft.com/office/officeart/2005/8/layout/cycle6"/>
    <dgm:cxn modelId="{22D8831C-646B-4799-BA77-961F83624224}" type="presParOf" srcId="{12802109-D692-49ED-9F91-020666BEA958}" destId="{96836C0F-FCD2-4CF3-95A1-A0FC4451D5DF}" srcOrd="15" destOrd="0" presId="urn:microsoft.com/office/officeart/2005/8/layout/cycle6"/>
    <dgm:cxn modelId="{CBADCB2C-6D55-4EBB-AF78-8430A06FED19}" type="presParOf" srcId="{12802109-D692-49ED-9F91-020666BEA958}" destId="{CCDF9103-50A9-4576-A29C-DD6036F33A77}" srcOrd="16" destOrd="0" presId="urn:microsoft.com/office/officeart/2005/8/layout/cycle6"/>
    <dgm:cxn modelId="{1D1EB07B-F2AC-4F52-9270-EB2EBFC536DA}" type="presParOf" srcId="{12802109-D692-49ED-9F91-020666BEA958}" destId="{22004F7F-A351-4A91-A993-398DA9D299AF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1603D9-01DC-46BA-9701-D83895202593}" type="doc">
      <dgm:prSet loTypeId="urn:microsoft.com/office/officeart/2005/8/layout/hierarchy3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F9CE88-4A75-43BC-B402-262D0CBEDF64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Налоговые вычеты</a:t>
          </a:r>
          <a:endParaRPr lang="ru-RU" sz="1800" dirty="0">
            <a:solidFill>
              <a:schemeClr val="tx1"/>
            </a:solidFill>
          </a:endParaRPr>
        </a:p>
      </dgm:t>
    </dgm:pt>
    <dgm:pt modelId="{FFE0C28F-1C26-4B4D-A4CD-4B95BB9260E2}" type="parTrans" cxnId="{9E7E3D69-CFFB-4652-ADF0-73873A5C9BB1}">
      <dgm:prSet/>
      <dgm:spPr/>
      <dgm:t>
        <a:bodyPr/>
        <a:lstStyle/>
        <a:p>
          <a:endParaRPr lang="ru-RU"/>
        </a:p>
      </dgm:t>
    </dgm:pt>
    <dgm:pt modelId="{52A89A46-DF90-47D9-A383-8B5B0B0E0D8F}" type="sibTrans" cxnId="{9E7E3D69-CFFB-4652-ADF0-73873A5C9BB1}">
      <dgm:prSet/>
      <dgm:spPr/>
      <dgm:t>
        <a:bodyPr/>
        <a:lstStyle/>
        <a:p>
          <a:endParaRPr lang="ru-RU"/>
        </a:p>
      </dgm:t>
    </dgm:pt>
    <dgm:pt modelId="{2A80F092-9C98-4127-9461-2CCCBFB92590}">
      <dgm:prSet phldrT="[Текст]" custT="1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pPr algn="ctr"/>
          <a:r>
            <a:rPr lang="ru-RU" sz="1600" b="1" dirty="0" smtClean="0"/>
            <a:t>СОЦИАЛЬНЫЕ:</a:t>
          </a:r>
        </a:p>
        <a:p>
          <a:pPr algn="l"/>
          <a:r>
            <a:rPr lang="ru-RU" sz="1300" b="0" dirty="0" smtClean="0"/>
            <a:t>- в сумме доходов, перечисляемых в виде пожертвований;</a:t>
          </a:r>
        </a:p>
        <a:p>
          <a:pPr algn="l"/>
          <a:r>
            <a:rPr lang="ru-RU" sz="1300" b="0" dirty="0" smtClean="0"/>
            <a:t>- в сумме, уплаченной за обучение (но не более </a:t>
          </a:r>
        </a:p>
        <a:p>
          <a:pPr algn="l"/>
          <a:r>
            <a:rPr lang="ru-RU" sz="1300" b="0" dirty="0" smtClean="0"/>
            <a:t>  50 000 рублей);</a:t>
          </a:r>
        </a:p>
        <a:p>
          <a:pPr algn="l"/>
          <a:r>
            <a:rPr lang="ru-RU" sz="1300" b="0" dirty="0" smtClean="0"/>
            <a:t>-в сумме, уплаченной за медицинские услуги;</a:t>
          </a:r>
        </a:p>
        <a:p>
          <a:pPr algn="l"/>
          <a:r>
            <a:rPr lang="ru-RU" sz="1300" b="0" dirty="0" smtClean="0"/>
            <a:t>- в сумме уплаченных пенсионных взносов по договору негосударственного пенсионного обеспечения; </a:t>
          </a:r>
        </a:p>
        <a:p>
          <a:pPr algn="l"/>
          <a:r>
            <a:rPr lang="ru-RU" sz="1300" b="0" dirty="0" smtClean="0"/>
            <a:t>- в сумме уплаченных дополнительных страховых взносов на накопительную часть трудовой пенсии.</a:t>
          </a:r>
          <a:endParaRPr lang="ru-RU" sz="1300" b="0" dirty="0"/>
        </a:p>
      </dgm:t>
    </dgm:pt>
    <dgm:pt modelId="{2FC1B2D5-E3F4-4C7C-93EB-217F5642DDA1}" type="parTrans" cxnId="{DC572E5C-1658-40ED-B524-4B61408EE011}">
      <dgm:prSet/>
      <dgm:spPr/>
      <dgm:t>
        <a:bodyPr/>
        <a:lstStyle/>
        <a:p>
          <a:endParaRPr lang="ru-RU"/>
        </a:p>
      </dgm:t>
    </dgm:pt>
    <dgm:pt modelId="{C264D046-AD72-4B0F-AE22-8E0CA7402C43}" type="sibTrans" cxnId="{DC572E5C-1658-40ED-B524-4B61408EE011}">
      <dgm:prSet/>
      <dgm:spPr/>
      <dgm:t>
        <a:bodyPr/>
        <a:lstStyle/>
        <a:p>
          <a:endParaRPr lang="ru-RU"/>
        </a:p>
      </dgm:t>
    </dgm:pt>
    <dgm:pt modelId="{43AE6BD0-8CAA-4C7B-AE6D-95160DD2170D}">
      <dgm:prSet phldrT="[Текст]"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pPr algn="ctr"/>
          <a:r>
            <a:rPr lang="ru-RU" sz="1600" b="1" dirty="0" smtClean="0"/>
            <a:t>СТАНДАРТНЫЕ:</a:t>
          </a:r>
        </a:p>
        <a:p>
          <a:pPr algn="l"/>
          <a:r>
            <a:rPr lang="ru-RU" sz="1300" b="0" dirty="0" smtClean="0"/>
            <a:t>- 1400 рублей – на первого ребенка;</a:t>
          </a:r>
        </a:p>
        <a:p>
          <a:pPr algn="l"/>
          <a:r>
            <a:rPr lang="ru-RU" sz="1300" b="0" dirty="0" smtClean="0"/>
            <a:t>- 1400 рублей – на второго ребенка;</a:t>
          </a:r>
        </a:p>
        <a:p>
          <a:pPr algn="l"/>
          <a:r>
            <a:rPr lang="ru-RU" sz="1300" b="0" dirty="0" smtClean="0"/>
            <a:t>-  3000 рублей – на третьего и каждого последующего ребенка.</a:t>
          </a:r>
          <a:endParaRPr lang="ru-RU" sz="1300" b="0" dirty="0"/>
        </a:p>
      </dgm:t>
    </dgm:pt>
    <dgm:pt modelId="{4BA4835A-120C-48A5-B85E-F0E70A988EAE}" type="parTrans" cxnId="{DE6F0151-AF4D-4BAE-A0CB-40E5DFAF25E1}">
      <dgm:prSet/>
      <dgm:spPr/>
      <dgm:t>
        <a:bodyPr/>
        <a:lstStyle/>
        <a:p>
          <a:endParaRPr lang="ru-RU"/>
        </a:p>
      </dgm:t>
    </dgm:pt>
    <dgm:pt modelId="{FB755ACB-88BA-4121-A4C6-550D603FC2CE}" type="sibTrans" cxnId="{DE6F0151-AF4D-4BAE-A0CB-40E5DFAF25E1}">
      <dgm:prSet/>
      <dgm:spPr/>
      <dgm:t>
        <a:bodyPr/>
        <a:lstStyle/>
        <a:p>
          <a:endParaRPr lang="ru-RU"/>
        </a:p>
      </dgm:t>
    </dgm:pt>
    <dgm:pt modelId="{D22677E8-296B-4428-80B4-FBB85A9B5B79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b="1" dirty="0" smtClean="0"/>
            <a:t>ИМУЩЕСТВЕННЫЕ</a:t>
          </a:r>
        </a:p>
        <a:p>
          <a:r>
            <a:rPr lang="ru-RU" sz="1300" b="0" dirty="0" smtClean="0"/>
            <a:t>в том числе при приобретении имущества (в размере дохода, не превышающего 2 000 000 рублей)</a:t>
          </a:r>
        </a:p>
        <a:p>
          <a:endParaRPr lang="ru-RU" sz="1600" b="0" dirty="0"/>
        </a:p>
      </dgm:t>
    </dgm:pt>
    <dgm:pt modelId="{863F9931-B49F-4EC5-90F7-68FB4234CAEA}" type="parTrans" cxnId="{0ECA68B2-FC76-42D8-BD39-3F526A1DCF64}">
      <dgm:prSet/>
      <dgm:spPr/>
      <dgm:t>
        <a:bodyPr/>
        <a:lstStyle/>
        <a:p>
          <a:endParaRPr lang="ru-RU"/>
        </a:p>
      </dgm:t>
    </dgm:pt>
    <dgm:pt modelId="{73450F12-5927-48E2-B5AD-780EEA27474A}" type="sibTrans" cxnId="{0ECA68B2-FC76-42D8-BD39-3F526A1DCF64}">
      <dgm:prSet/>
      <dgm:spPr/>
      <dgm:t>
        <a:bodyPr/>
        <a:lstStyle/>
        <a:p>
          <a:endParaRPr lang="ru-RU"/>
        </a:p>
      </dgm:t>
    </dgm:pt>
    <dgm:pt modelId="{367C2110-E97A-402B-8277-A45519868D38}" type="pres">
      <dgm:prSet presAssocID="{0B1603D9-01DC-46BA-9701-D8389520259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2696630-85A8-465E-8082-5839F53A3352}" type="pres">
      <dgm:prSet presAssocID="{E9F9CE88-4A75-43BC-B402-262D0CBEDF64}" presName="root" presStyleCnt="0"/>
      <dgm:spPr/>
    </dgm:pt>
    <dgm:pt modelId="{110627E0-9F2A-4D55-A4CA-310181C39DC8}" type="pres">
      <dgm:prSet presAssocID="{E9F9CE88-4A75-43BC-B402-262D0CBEDF64}" presName="rootComposite" presStyleCnt="0"/>
      <dgm:spPr/>
    </dgm:pt>
    <dgm:pt modelId="{179068D9-DA1D-4C10-9FA6-1E5E34251E41}" type="pres">
      <dgm:prSet presAssocID="{E9F9CE88-4A75-43BC-B402-262D0CBEDF64}" presName="rootText" presStyleLbl="node1" presStyleIdx="0" presStyleCnt="1" custScaleX="179123" custScaleY="39049"/>
      <dgm:spPr/>
      <dgm:t>
        <a:bodyPr/>
        <a:lstStyle/>
        <a:p>
          <a:endParaRPr lang="ru-RU"/>
        </a:p>
      </dgm:t>
    </dgm:pt>
    <dgm:pt modelId="{B3E9F937-7F1F-4F68-A412-7D024EF587B3}" type="pres">
      <dgm:prSet presAssocID="{E9F9CE88-4A75-43BC-B402-262D0CBEDF64}" presName="rootConnector" presStyleLbl="node1" presStyleIdx="0" presStyleCnt="1"/>
      <dgm:spPr/>
      <dgm:t>
        <a:bodyPr/>
        <a:lstStyle/>
        <a:p>
          <a:endParaRPr lang="ru-RU"/>
        </a:p>
      </dgm:t>
    </dgm:pt>
    <dgm:pt modelId="{D548B6CF-48C3-489F-8058-DD290530D99C}" type="pres">
      <dgm:prSet presAssocID="{E9F9CE88-4A75-43BC-B402-262D0CBEDF64}" presName="childShape" presStyleCnt="0"/>
      <dgm:spPr/>
    </dgm:pt>
    <dgm:pt modelId="{49191F8C-2AF5-4DAC-9F27-C8A3C5261C41}" type="pres">
      <dgm:prSet presAssocID="{2FC1B2D5-E3F4-4C7C-93EB-217F5642DDA1}" presName="Name13" presStyleLbl="parChTrans1D2" presStyleIdx="0" presStyleCnt="3"/>
      <dgm:spPr/>
      <dgm:t>
        <a:bodyPr/>
        <a:lstStyle/>
        <a:p>
          <a:endParaRPr lang="ru-RU"/>
        </a:p>
      </dgm:t>
    </dgm:pt>
    <dgm:pt modelId="{A6A2376C-5595-4619-9535-FC16786CC09E}" type="pres">
      <dgm:prSet presAssocID="{2A80F092-9C98-4127-9461-2CCCBFB92590}" presName="childText" presStyleLbl="bgAcc1" presStyleIdx="0" presStyleCnt="3" custScaleX="316855" custScaleY="265226" custLinFactNeighborX="4267" custLinFactNeighborY="2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7CADE-2498-4920-B850-120F8F4EA3BB}" type="pres">
      <dgm:prSet presAssocID="{4BA4835A-120C-48A5-B85E-F0E70A988EAE}" presName="Name13" presStyleLbl="parChTrans1D2" presStyleIdx="1" presStyleCnt="3"/>
      <dgm:spPr/>
      <dgm:t>
        <a:bodyPr/>
        <a:lstStyle/>
        <a:p>
          <a:endParaRPr lang="ru-RU"/>
        </a:p>
      </dgm:t>
    </dgm:pt>
    <dgm:pt modelId="{FDCE1C4E-EEB0-4D80-8FC0-CC1F20016717}" type="pres">
      <dgm:prSet presAssocID="{43AE6BD0-8CAA-4C7B-AE6D-95160DD2170D}" presName="childText" presStyleLbl="bgAcc1" presStyleIdx="1" presStyleCnt="3" custScaleX="327355" custScaleY="158091" custLinFactNeighborX="-173" custLinFactNeighborY="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D6A4C-37B7-4180-88AC-11BD4F193D16}" type="pres">
      <dgm:prSet presAssocID="{863F9931-B49F-4EC5-90F7-68FB4234CAEA}" presName="Name13" presStyleLbl="parChTrans1D2" presStyleIdx="2" presStyleCnt="3"/>
      <dgm:spPr/>
      <dgm:t>
        <a:bodyPr/>
        <a:lstStyle/>
        <a:p>
          <a:endParaRPr lang="ru-RU"/>
        </a:p>
      </dgm:t>
    </dgm:pt>
    <dgm:pt modelId="{4224B6DC-BC05-4FE2-962E-F64357ECDA73}" type="pres">
      <dgm:prSet presAssocID="{D22677E8-296B-4428-80B4-FBB85A9B5B79}" presName="childText" presStyleLbl="bgAcc1" presStyleIdx="2" presStyleCnt="3" custScaleX="328022" custScaleY="159177" custLinFactNeighborX="3256" custLinFactNeighborY="3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C4A394-FE1B-42D1-BDC9-0D4D304B3844}" type="presOf" srcId="{E9F9CE88-4A75-43BC-B402-262D0CBEDF64}" destId="{B3E9F937-7F1F-4F68-A412-7D024EF587B3}" srcOrd="1" destOrd="0" presId="urn:microsoft.com/office/officeart/2005/8/layout/hierarchy3"/>
    <dgm:cxn modelId="{DC572E5C-1658-40ED-B524-4B61408EE011}" srcId="{E9F9CE88-4A75-43BC-B402-262D0CBEDF64}" destId="{2A80F092-9C98-4127-9461-2CCCBFB92590}" srcOrd="0" destOrd="0" parTransId="{2FC1B2D5-E3F4-4C7C-93EB-217F5642DDA1}" sibTransId="{C264D046-AD72-4B0F-AE22-8E0CA7402C43}"/>
    <dgm:cxn modelId="{C1EC5058-496F-48FD-B122-FC757927925C}" type="presOf" srcId="{0B1603D9-01DC-46BA-9701-D83895202593}" destId="{367C2110-E97A-402B-8277-A45519868D38}" srcOrd="0" destOrd="0" presId="urn:microsoft.com/office/officeart/2005/8/layout/hierarchy3"/>
    <dgm:cxn modelId="{FA7527D1-1F5D-4C3C-848C-F6FC627FF255}" type="presOf" srcId="{863F9931-B49F-4EC5-90F7-68FB4234CAEA}" destId="{099D6A4C-37B7-4180-88AC-11BD4F193D16}" srcOrd="0" destOrd="0" presId="urn:microsoft.com/office/officeart/2005/8/layout/hierarchy3"/>
    <dgm:cxn modelId="{7CE292E3-172F-40D4-AE84-8AA1D5DA90A6}" type="presOf" srcId="{43AE6BD0-8CAA-4C7B-AE6D-95160DD2170D}" destId="{FDCE1C4E-EEB0-4D80-8FC0-CC1F20016717}" srcOrd="0" destOrd="0" presId="urn:microsoft.com/office/officeart/2005/8/layout/hierarchy3"/>
    <dgm:cxn modelId="{0ECA68B2-FC76-42D8-BD39-3F526A1DCF64}" srcId="{E9F9CE88-4A75-43BC-B402-262D0CBEDF64}" destId="{D22677E8-296B-4428-80B4-FBB85A9B5B79}" srcOrd="2" destOrd="0" parTransId="{863F9931-B49F-4EC5-90F7-68FB4234CAEA}" sibTransId="{73450F12-5927-48E2-B5AD-780EEA27474A}"/>
    <dgm:cxn modelId="{DD6A4962-D741-4A26-AD75-A28238E6D6F1}" type="presOf" srcId="{2A80F092-9C98-4127-9461-2CCCBFB92590}" destId="{A6A2376C-5595-4619-9535-FC16786CC09E}" srcOrd="0" destOrd="0" presId="urn:microsoft.com/office/officeart/2005/8/layout/hierarchy3"/>
    <dgm:cxn modelId="{7FD1CB8E-8F2D-49FE-9955-FB6858F0E2BA}" type="presOf" srcId="{4BA4835A-120C-48A5-B85E-F0E70A988EAE}" destId="{77B7CADE-2498-4920-B850-120F8F4EA3BB}" srcOrd="0" destOrd="0" presId="urn:microsoft.com/office/officeart/2005/8/layout/hierarchy3"/>
    <dgm:cxn modelId="{BEB6CB99-080B-4D95-9B00-5D3A1C427EBA}" type="presOf" srcId="{2FC1B2D5-E3F4-4C7C-93EB-217F5642DDA1}" destId="{49191F8C-2AF5-4DAC-9F27-C8A3C5261C41}" srcOrd="0" destOrd="0" presId="urn:microsoft.com/office/officeart/2005/8/layout/hierarchy3"/>
    <dgm:cxn modelId="{687C1A4D-8D70-497A-8BB7-17D554E30965}" type="presOf" srcId="{E9F9CE88-4A75-43BC-B402-262D0CBEDF64}" destId="{179068D9-DA1D-4C10-9FA6-1E5E34251E41}" srcOrd="0" destOrd="0" presId="urn:microsoft.com/office/officeart/2005/8/layout/hierarchy3"/>
    <dgm:cxn modelId="{A1D17374-B2C4-45F9-A57C-ED5D03401AED}" type="presOf" srcId="{D22677E8-296B-4428-80B4-FBB85A9B5B79}" destId="{4224B6DC-BC05-4FE2-962E-F64357ECDA73}" srcOrd="0" destOrd="0" presId="urn:microsoft.com/office/officeart/2005/8/layout/hierarchy3"/>
    <dgm:cxn modelId="{DE6F0151-AF4D-4BAE-A0CB-40E5DFAF25E1}" srcId="{E9F9CE88-4A75-43BC-B402-262D0CBEDF64}" destId="{43AE6BD0-8CAA-4C7B-AE6D-95160DD2170D}" srcOrd="1" destOrd="0" parTransId="{4BA4835A-120C-48A5-B85E-F0E70A988EAE}" sibTransId="{FB755ACB-88BA-4121-A4C6-550D603FC2CE}"/>
    <dgm:cxn modelId="{9E7E3D69-CFFB-4652-ADF0-73873A5C9BB1}" srcId="{0B1603D9-01DC-46BA-9701-D83895202593}" destId="{E9F9CE88-4A75-43BC-B402-262D0CBEDF64}" srcOrd="0" destOrd="0" parTransId="{FFE0C28F-1C26-4B4D-A4CD-4B95BB9260E2}" sibTransId="{52A89A46-DF90-47D9-A383-8B5B0B0E0D8F}"/>
    <dgm:cxn modelId="{6F460171-8027-4FF7-803D-B22225724ABE}" type="presParOf" srcId="{367C2110-E97A-402B-8277-A45519868D38}" destId="{F2696630-85A8-465E-8082-5839F53A3352}" srcOrd="0" destOrd="0" presId="urn:microsoft.com/office/officeart/2005/8/layout/hierarchy3"/>
    <dgm:cxn modelId="{D52F2A30-F0C3-4155-B10F-74521C0DE353}" type="presParOf" srcId="{F2696630-85A8-465E-8082-5839F53A3352}" destId="{110627E0-9F2A-4D55-A4CA-310181C39DC8}" srcOrd="0" destOrd="0" presId="urn:microsoft.com/office/officeart/2005/8/layout/hierarchy3"/>
    <dgm:cxn modelId="{E4AC4AA1-56B0-432D-85DA-34B8ED6BEFD6}" type="presParOf" srcId="{110627E0-9F2A-4D55-A4CA-310181C39DC8}" destId="{179068D9-DA1D-4C10-9FA6-1E5E34251E41}" srcOrd="0" destOrd="0" presId="urn:microsoft.com/office/officeart/2005/8/layout/hierarchy3"/>
    <dgm:cxn modelId="{A00EA4B0-EBA8-48A7-98A3-B04DE10FB777}" type="presParOf" srcId="{110627E0-9F2A-4D55-A4CA-310181C39DC8}" destId="{B3E9F937-7F1F-4F68-A412-7D024EF587B3}" srcOrd="1" destOrd="0" presId="urn:microsoft.com/office/officeart/2005/8/layout/hierarchy3"/>
    <dgm:cxn modelId="{9394AA87-D7A4-4961-8DC1-5E958FED53E9}" type="presParOf" srcId="{F2696630-85A8-465E-8082-5839F53A3352}" destId="{D548B6CF-48C3-489F-8058-DD290530D99C}" srcOrd="1" destOrd="0" presId="urn:microsoft.com/office/officeart/2005/8/layout/hierarchy3"/>
    <dgm:cxn modelId="{633BA14F-E28C-4804-A9A2-1091DE9CA7FE}" type="presParOf" srcId="{D548B6CF-48C3-489F-8058-DD290530D99C}" destId="{49191F8C-2AF5-4DAC-9F27-C8A3C5261C41}" srcOrd="0" destOrd="0" presId="urn:microsoft.com/office/officeart/2005/8/layout/hierarchy3"/>
    <dgm:cxn modelId="{A98A551A-7522-4189-B9AF-3475E1AAEBC8}" type="presParOf" srcId="{D548B6CF-48C3-489F-8058-DD290530D99C}" destId="{A6A2376C-5595-4619-9535-FC16786CC09E}" srcOrd="1" destOrd="0" presId="urn:microsoft.com/office/officeart/2005/8/layout/hierarchy3"/>
    <dgm:cxn modelId="{D4960D87-0207-45EF-B070-1B695D055880}" type="presParOf" srcId="{D548B6CF-48C3-489F-8058-DD290530D99C}" destId="{77B7CADE-2498-4920-B850-120F8F4EA3BB}" srcOrd="2" destOrd="0" presId="urn:microsoft.com/office/officeart/2005/8/layout/hierarchy3"/>
    <dgm:cxn modelId="{28C9ED8D-1654-4D84-87B7-530CFD4E2F0A}" type="presParOf" srcId="{D548B6CF-48C3-489F-8058-DD290530D99C}" destId="{FDCE1C4E-EEB0-4D80-8FC0-CC1F20016717}" srcOrd="3" destOrd="0" presId="urn:microsoft.com/office/officeart/2005/8/layout/hierarchy3"/>
    <dgm:cxn modelId="{4A49C7E2-314A-42D2-8B22-332776D4990F}" type="presParOf" srcId="{D548B6CF-48C3-489F-8058-DD290530D99C}" destId="{099D6A4C-37B7-4180-88AC-11BD4F193D16}" srcOrd="4" destOrd="0" presId="urn:microsoft.com/office/officeart/2005/8/layout/hierarchy3"/>
    <dgm:cxn modelId="{42C36D5A-37E0-4D32-8E61-7E63E4D6073E}" type="presParOf" srcId="{D548B6CF-48C3-489F-8058-DD290530D99C}" destId="{4224B6DC-BC05-4FE2-962E-F64357ECDA73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325E62-8CA9-44DA-9672-059CF1B618F6}" type="doc">
      <dgm:prSet loTypeId="urn:microsoft.com/office/officeart/2005/8/layout/radial1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4451B80-8089-46AF-83CC-48E6665BDEAA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Расходы за 2019 год всего </a:t>
          </a:r>
        </a:p>
        <a:p>
          <a:r>
            <a: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953020,0</a:t>
          </a:r>
        </a:p>
        <a:p>
          <a:r>
            <a: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тыс. руб.</a:t>
          </a:r>
          <a:endParaRPr lang="ru-RU" sz="20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B00E46E-5D3F-4CA8-84BD-CB024E5A5857}" type="parTrans" cxnId="{BDB3D8A7-8FE5-42A1-8448-079C600D50EA}">
      <dgm:prSet/>
      <dgm:spPr/>
      <dgm:t>
        <a:bodyPr/>
        <a:lstStyle/>
        <a:p>
          <a:endParaRPr lang="ru-RU"/>
        </a:p>
      </dgm:t>
    </dgm:pt>
    <dgm:pt modelId="{B5403ED7-86B7-4615-A1B4-3323FC8A440E}" type="sibTrans" cxnId="{BDB3D8A7-8FE5-42A1-8448-079C600D50EA}">
      <dgm:prSet/>
      <dgm:spPr/>
      <dgm:t>
        <a:bodyPr/>
        <a:lstStyle/>
        <a:p>
          <a:endParaRPr lang="ru-RU"/>
        </a:p>
      </dgm:t>
    </dgm:pt>
    <dgm:pt modelId="{F07716E9-55A3-414C-9FCC-F97A048DED61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Администрация МР Салаватский район РБ</a:t>
          </a:r>
          <a:endParaRPr lang="ru-RU" sz="12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1EB2CB5-82FF-4373-BE94-3EA9B161AFFA}" type="parTrans" cxnId="{8C53E9C7-1BE4-40A2-AE03-D46486F99F7C}">
      <dgm:prSet/>
      <dgm:spPr/>
      <dgm:t>
        <a:bodyPr/>
        <a:lstStyle/>
        <a:p>
          <a:endParaRPr lang="ru-RU"/>
        </a:p>
      </dgm:t>
    </dgm:pt>
    <dgm:pt modelId="{6F9E352A-264A-4191-8316-08E1795128F8}" type="sibTrans" cxnId="{8C53E9C7-1BE4-40A2-AE03-D46486F99F7C}">
      <dgm:prSet/>
      <dgm:spPr/>
      <dgm:t>
        <a:bodyPr/>
        <a:lstStyle/>
        <a:p>
          <a:endParaRPr lang="ru-RU"/>
        </a:p>
      </dgm:t>
    </dgm:pt>
    <dgm:pt modelId="{D433E026-8CFF-4D46-9073-A59F5234275C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Совет МР Салаватский район РБ</a:t>
          </a:r>
          <a:endParaRPr lang="ru-RU" sz="12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2489D17-13E3-4A05-A42E-F1118C26BC25}" type="parTrans" cxnId="{FAA1810D-7A35-417B-9778-4E7ABCD07832}">
      <dgm:prSet/>
      <dgm:spPr/>
      <dgm:t>
        <a:bodyPr/>
        <a:lstStyle/>
        <a:p>
          <a:endParaRPr lang="ru-RU"/>
        </a:p>
      </dgm:t>
    </dgm:pt>
    <dgm:pt modelId="{1D6570CB-56CA-46DE-AC8C-4D99C67FBFE2}" type="sibTrans" cxnId="{FAA1810D-7A35-417B-9778-4E7ABCD07832}">
      <dgm:prSet/>
      <dgm:spPr/>
      <dgm:t>
        <a:bodyPr/>
        <a:lstStyle/>
        <a:p>
          <a:endParaRPr lang="ru-RU"/>
        </a:p>
      </dgm:t>
    </dgm:pt>
    <dgm:pt modelId="{C91F3E4B-6527-45E6-92E9-EB7C32884BF4}">
      <dgm:prSet custT="1"/>
      <dgm:spPr/>
      <dgm:t>
        <a:bodyPr/>
        <a:lstStyle/>
        <a:p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Отдел культуры МР Салаватский район РБ</a:t>
          </a:r>
          <a:endParaRPr lang="ru-RU" sz="12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18963F5-E093-4979-AA08-EDBDC55548C3}" type="parTrans" cxnId="{CA2C1CA9-114A-49BC-8FF4-F3A3992EB63B}">
      <dgm:prSet/>
      <dgm:spPr/>
      <dgm:t>
        <a:bodyPr/>
        <a:lstStyle/>
        <a:p>
          <a:endParaRPr lang="ru-RU"/>
        </a:p>
      </dgm:t>
    </dgm:pt>
    <dgm:pt modelId="{F8C613F1-FA69-4BC8-B7C9-FDDC06BC34CE}" type="sibTrans" cxnId="{CA2C1CA9-114A-49BC-8FF4-F3A3992EB63B}">
      <dgm:prSet/>
      <dgm:spPr/>
      <dgm:t>
        <a:bodyPr/>
        <a:lstStyle/>
        <a:p>
          <a:endParaRPr lang="ru-RU"/>
        </a:p>
      </dgm:t>
    </dgm:pt>
    <dgm:pt modelId="{66F0CAD0-DA48-4E3B-BE9E-BBBF35091975}">
      <dgm:prSet custT="1"/>
      <dgm:spPr/>
      <dgm:t>
        <a:bodyPr/>
        <a:lstStyle/>
        <a:p>
          <a:r>
            <a:rPr lang="ru-RU" sz="1200" b="1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Финансовое управление Администрации МР </a:t>
          </a:r>
          <a:r>
            <a:rPr lang="ru-RU" sz="1200" b="1" dirty="0" err="1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Салаватский</a:t>
          </a:r>
          <a:r>
            <a:rPr lang="ru-RU" sz="1200" b="1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 район РБ</a:t>
          </a:r>
          <a:endParaRPr lang="ru-RU" sz="1200" b="1" dirty="0">
            <a:solidFill>
              <a:srgbClr val="660033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5FBEF5-7080-4DB0-A6D5-1B36B40FA5D6}" type="parTrans" cxnId="{66FCBEE2-A7D6-4B17-9C88-5BA624B32CA3}">
      <dgm:prSet/>
      <dgm:spPr/>
      <dgm:t>
        <a:bodyPr/>
        <a:lstStyle/>
        <a:p>
          <a:endParaRPr lang="ru-RU"/>
        </a:p>
      </dgm:t>
    </dgm:pt>
    <dgm:pt modelId="{1C797AEF-B9D6-41CF-88D8-9997235DDB2D}" type="sibTrans" cxnId="{66FCBEE2-A7D6-4B17-9C88-5BA624B32CA3}">
      <dgm:prSet/>
      <dgm:spPr/>
      <dgm:t>
        <a:bodyPr/>
        <a:lstStyle/>
        <a:p>
          <a:endParaRPr lang="ru-RU"/>
        </a:p>
      </dgm:t>
    </dgm:pt>
    <dgm:pt modelId="{D6B54506-400F-4F32-A789-35C40729C1BE}">
      <dgm:prSet custT="1"/>
      <dgm:spPr/>
      <dgm:t>
        <a:bodyPr/>
        <a:lstStyle/>
        <a:p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Отдел образования МР </a:t>
          </a:r>
          <a:r>
            <a:rPr lang="ru-RU" sz="1200" b="1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Салаватский</a:t>
          </a:r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район РБ</a:t>
          </a:r>
          <a:endParaRPr lang="ru-RU" sz="12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6B1D642-AB25-4BD0-A303-F72FA493B6CD}" type="parTrans" cxnId="{E0AA878E-F4C5-47C6-BFE0-579F88C8C05A}">
      <dgm:prSet/>
      <dgm:spPr/>
      <dgm:t>
        <a:bodyPr/>
        <a:lstStyle/>
        <a:p>
          <a:endParaRPr lang="ru-RU"/>
        </a:p>
      </dgm:t>
    </dgm:pt>
    <dgm:pt modelId="{E7C0B6F0-180B-43E6-B0B2-8CFF0A0DD76C}" type="sibTrans" cxnId="{E0AA878E-F4C5-47C6-BFE0-579F88C8C05A}">
      <dgm:prSet/>
      <dgm:spPr/>
      <dgm:t>
        <a:bodyPr/>
        <a:lstStyle/>
        <a:p>
          <a:endParaRPr lang="ru-RU"/>
        </a:p>
      </dgm:t>
    </dgm:pt>
    <dgm:pt modelId="{B49CD237-4E0B-4DA8-88E0-0B0EAE5198AE}" type="pres">
      <dgm:prSet presAssocID="{22325E62-8CA9-44DA-9672-059CF1B618F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522102-12F7-4913-9764-9302995B7C78}" type="pres">
      <dgm:prSet presAssocID="{84451B80-8089-46AF-83CC-48E6665BDEAA}" presName="centerShape" presStyleLbl="node0" presStyleIdx="0" presStyleCnt="1" custScaleX="226501" custScaleY="209288"/>
      <dgm:spPr/>
      <dgm:t>
        <a:bodyPr/>
        <a:lstStyle/>
        <a:p>
          <a:endParaRPr lang="ru-RU"/>
        </a:p>
      </dgm:t>
    </dgm:pt>
    <dgm:pt modelId="{1E7A9EE4-6102-419C-B96E-EB11B90FA0E4}" type="pres">
      <dgm:prSet presAssocID="{A1EB2CB5-82FF-4373-BE94-3EA9B161AFFA}" presName="Name9" presStyleLbl="parChTrans1D2" presStyleIdx="0" presStyleCnt="5"/>
      <dgm:spPr/>
      <dgm:t>
        <a:bodyPr/>
        <a:lstStyle/>
        <a:p>
          <a:endParaRPr lang="ru-RU"/>
        </a:p>
      </dgm:t>
    </dgm:pt>
    <dgm:pt modelId="{76836D14-6329-4F6A-9F7F-11A775D2CC53}" type="pres">
      <dgm:prSet presAssocID="{A1EB2CB5-82FF-4373-BE94-3EA9B161AFFA}" presName="connTx" presStyleLbl="parChTrans1D2" presStyleIdx="0" presStyleCnt="5"/>
      <dgm:spPr/>
      <dgm:t>
        <a:bodyPr/>
        <a:lstStyle/>
        <a:p>
          <a:endParaRPr lang="ru-RU"/>
        </a:p>
      </dgm:t>
    </dgm:pt>
    <dgm:pt modelId="{814699D1-BB2D-45DF-85D2-81F7F1C4C2AB}" type="pres">
      <dgm:prSet presAssocID="{F07716E9-55A3-414C-9FCC-F97A048DED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678AF-A81F-410A-ADB0-F930B353CFBA}" type="pres">
      <dgm:prSet presAssocID="{22489D17-13E3-4A05-A42E-F1118C26BC25}" presName="Name9" presStyleLbl="parChTrans1D2" presStyleIdx="1" presStyleCnt="5"/>
      <dgm:spPr/>
      <dgm:t>
        <a:bodyPr/>
        <a:lstStyle/>
        <a:p>
          <a:endParaRPr lang="ru-RU"/>
        </a:p>
      </dgm:t>
    </dgm:pt>
    <dgm:pt modelId="{67C81EE4-EE70-4E36-832B-47ED3525A21D}" type="pres">
      <dgm:prSet presAssocID="{22489D17-13E3-4A05-A42E-F1118C26BC25}" presName="connTx" presStyleLbl="parChTrans1D2" presStyleIdx="1" presStyleCnt="5"/>
      <dgm:spPr/>
      <dgm:t>
        <a:bodyPr/>
        <a:lstStyle/>
        <a:p>
          <a:endParaRPr lang="ru-RU"/>
        </a:p>
      </dgm:t>
    </dgm:pt>
    <dgm:pt modelId="{2F3DAAF8-E3C0-49B8-9498-CED743D01CFE}" type="pres">
      <dgm:prSet presAssocID="{D433E026-8CFF-4D46-9073-A59F5234275C}" presName="node" presStyleLbl="node1" presStyleIdx="1" presStyleCnt="5" custScaleX="114157" custScaleY="113774" custRadScaleRad="115615" custRadScaleInc="25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BEC70-2E73-4156-B4AA-562005D97506}" type="pres">
      <dgm:prSet presAssocID="{818963F5-E093-4979-AA08-EDBDC55548C3}" presName="Name9" presStyleLbl="parChTrans1D2" presStyleIdx="2" presStyleCnt="5"/>
      <dgm:spPr/>
      <dgm:t>
        <a:bodyPr/>
        <a:lstStyle/>
        <a:p>
          <a:endParaRPr lang="ru-RU"/>
        </a:p>
      </dgm:t>
    </dgm:pt>
    <dgm:pt modelId="{36DD366B-D92D-42C0-AEF2-9AB462E3E8E3}" type="pres">
      <dgm:prSet presAssocID="{818963F5-E093-4979-AA08-EDBDC55548C3}" presName="connTx" presStyleLbl="parChTrans1D2" presStyleIdx="2" presStyleCnt="5"/>
      <dgm:spPr/>
      <dgm:t>
        <a:bodyPr/>
        <a:lstStyle/>
        <a:p>
          <a:endParaRPr lang="ru-RU"/>
        </a:p>
      </dgm:t>
    </dgm:pt>
    <dgm:pt modelId="{6F7F15B6-9D07-4545-903D-E32E439095C0}" type="pres">
      <dgm:prSet presAssocID="{C91F3E4B-6527-45E6-92E9-EB7C32884BF4}" presName="node" presStyleLbl="node1" presStyleIdx="2" presStyleCnt="5" custScaleX="112516" custRadScaleRad="96843" custRadScaleInc="-28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595C8-6E80-478F-9B88-4410A33FDE2A}" type="pres">
      <dgm:prSet presAssocID="{26B1D642-AB25-4BD0-A303-F72FA493B6CD}" presName="Name9" presStyleLbl="parChTrans1D2" presStyleIdx="3" presStyleCnt="5"/>
      <dgm:spPr/>
      <dgm:t>
        <a:bodyPr/>
        <a:lstStyle/>
        <a:p>
          <a:endParaRPr lang="ru-RU"/>
        </a:p>
      </dgm:t>
    </dgm:pt>
    <dgm:pt modelId="{B2D57F54-8416-466F-B048-8DE4FED26426}" type="pres">
      <dgm:prSet presAssocID="{26B1D642-AB25-4BD0-A303-F72FA493B6CD}" presName="connTx" presStyleLbl="parChTrans1D2" presStyleIdx="3" presStyleCnt="5"/>
      <dgm:spPr/>
      <dgm:t>
        <a:bodyPr/>
        <a:lstStyle/>
        <a:p>
          <a:endParaRPr lang="ru-RU"/>
        </a:p>
      </dgm:t>
    </dgm:pt>
    <dgm:pt modelId="{132C42D7-7971-4A55-A35F-BBDC679EFB47}" type="pres">
      <dgm:prSet presAssocID="{D6B54506-400F-4F32-A789-35C40729C1BE}" presName="node" presStyleLbl="node1" presStyleIdx="3" presStyleCnt="5" custRadScaleRad="94718" custRadScaleInc="13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7E504F-B148-4AC6-BED8-6F940AE28273}" type="pres">
      <dgm:prSet presAssocID="{555FBEF5-7080-4DB0-A6D5-1B36B40FA5D6}" presName="Name9" presStyleLbl="parChTrans1D2" presStyleIdx="4" presStyleCnt="5"/>
      <dgm:spPr/>
      <dgm:t>
        <a:bodyPr/>
        <a:lstStyle/>
        <a:p>
          <a:endParaRPr lang="ru-RU"/>
        </a:p>
      </dgm:t>
    </dgm:pt>
    <dgm:pt modelId="{06C5A305-BE06-4CAA-BF84-975A5E269E1A}" type="pres">
      <dgm:prSet presAssocID="{555FBEF5-7080-4DB0-A6D5-1B36B40FA5D6}" presName="connTx" presStyleLbl="parChTrans1D2" presStyleIdx="4" presStyleCnt="5"/>
      <dgm:spPr/>
      <dgm:t>
        <a:bodyPr/>
        <a:lstStyle/>
        <a:p>
          <a:endParaRPr lang="ru-RU"/>
        </a:p>
      </dgm:t>
    </dgm:pt>
    <dgm:pt modelId="{87DA5514-E21B-4BFA-982B-CA9AAFA4F962}" type="pres">
      <dgm:prSet presAssocID="{66F0CAD0-DA48-4E3B-BE9E-BBBF35091975}" presName="node" presStyleLbl="node1" presStyleIdx="4" presStyleCnt="5" custScaleX="103698" custRadScaleRad="121653" custRadScaleInc="-5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B48656-69D9-4114-BA59-8334F0F302DA}" type="presOf" srcId="{D6B54506-400F-4F32-A789-35C40729C1BE}" destId="{132C42D7-7971-4A55-A35F-BBDC679EFB47}" srcOrd="0" destOrd="0" presId="urn:microsoft.com/office/officeart/2005/8/layout/radial1"/>
    <dgm:cxn modelId="{BDB3D8A7-8FE5-42A1-8448-079C600D50EA}" srcId="{22325E62-8CA9-44DA-9672-059CF1B618F6}" destId="{84451B80-8089-46AF-83CC-48E6665BDEAA}" srcOrd="0" destOrd="0" parTransId="{9B00E46E-5D3F-4CA8-84BD-CB024E5A5857}" sibTransId="{B5403ED7-86B7-4615-A1B4-3323FC8A440E}"/>
    <dgm:cxn modelId="{6ED20C0B-2D52-4EC1-8E84-A9D19D010B26}" type="presOf" srcId="{A1EB2CB5-82FF-4373-BE94-3EA9B161AFFA}" destId="{76836D14-6329-4F6A-9F7F-11A775D2CC53}" srcOrd="1" destOrd="0" presId="urn:microsoft.com/office/officeart/2005/8/layout/radial1"/>
    <dgm:cxn modelId="{CA2C1CA9-114A-49BC-8FF4-F3A3992EB63B}" srcId="{84451B80-8089-46AF-83CC-48E6665BDEAA}" destId="{C91F3E4B-6527-45E6-92E9-EB7C32884BF4}" srcOrd="2" destOrd="0" parTransId="{818963F5-E093-4979-AA08-EDBDC55548C3}" sibTransId="{F8C613F1-FA69-4BC8-B7C9-FDDC06BC34CE}"/>
    <dgm:cxn modelId="{9BD1142F-57B9-46D8-BE4B-FB3560914367}" type="presOf" srcId="{84451B80-8089-46AF-83CC-48E6665BDEAA}" destId="{87522102-12F7-4913-9764-9302995B7C78}" srcOrd="0" destOrd="0" presId="urn:microsoft.com/office/officeart/2005/8/layout/radial1"/>
    <dgm:cxn modelId="{66FCBEE2-A7D6-4B17-9C88-5BA624B32CA3}" srcId="{84451B80-8089-46AF-83CC-48E6665BDEAA}" destId="{66F0CAD0-DA48-4E3B-BE9E-BBBF35091975}" srcOrd="4" destOrd="0" parTransId="{555FBEF5-7080-4DB0-A6D5-1B36B40FA5D6}" sibTransId="{1C797AEF-B9D6-41CF-88D8-9997235DDB2D}"/>
    <dgm:cxn modelId="{2A15CCB3-AD57-4752-A440-3217F60C37EF}" type="presOf" srcId="{818963F5-E093-4979-AA08-EDBDC55548C3}" destId="{36DD366B-D92D-42C0-AEF2-9AB462E3E8E3}" srcOrd="1" destOrd="0" presId="urn:microsoft.com/office/officeart/2005/8/layout/radial1"/>
    <dgm:cxn modelId="{FAA1810D-7A35-417B-9778-4E7ABCD07832}" srcId="{84451B80-8089-46AF-83CC-48E6665BDEAA}" destId="{D433E026-8CFF-4D46-9073-A59F5234275C}" srcOrd="1" destOrd="0" parTransId="{22489D17-13E3-4A05-A42E-F1118C26BC25}" sibTransId="{1D6570CB-56CA-46DE-AC8C-4D99C67FBFE2}"/>
    <dgm:cxn modelId="{02A8C210-031D-47D6-A21E-A0C1E13AEBB7}" type="presOf" srcId="{D433E026-8CFF-4D46-9073-A59F5234275C}" destId="{2F3DAAF8-E3C0-49B8-9498-CED743D01CFE}" srcOrd="0" destOrd="0" presId="urn:microsoft.com/office/officeart/2005/8/layout/radial1"/>
    <dgm:cxn modelId="{0ADA5190-A5CC-441E-B0AD-2F5CB5D0B065}" type="presOf" srcId="{A1EB2CB5-82FF-4373-BE94-3EA9B161AFFA}" destId="{1E7A9EE4-6102-419C-B96E-EB11B90FA0E4}" srcOrd="0" destOrd="0" presId="urn:microsoft.com/office/officeart/2005/8/layout/radial1"/>
    <dgm:cxn modelId="{86FC9A98-5378-47E3-A12D-66C098191DF3}" type="presOf" srcId="{26B1D642-AB25-4BD0-A303-F72FA493B6CD}" destId="{B2D57F54-8416-466F-B048-8DE4FED26426}" srcOrd="1" destOrd="0" presId="urn:microsoft.com/office/officeart/2005/8/layout/radial1"/>
    <dgm:cxn modelId="{DA6B9EE8-1A9F-4232-B6BB-D99545CF9629}" type="presOf" srcId="{F07716E9-55A3-414C-9FCC-F97A048DED61}" destId="{814699D1-BB2D-45DF-85D2-81F7F1C4C2AB}" srcOrd="0" destOrd="0" presId="urn:microsoft.com/office/officeart/2005/8/layout/radial1"/>
    <dgm:cxn modelId="{C7260B82-2A29-429E-973F-C119D081BBEA}" type="presOf" srcId="{22489D17-13E3-4A05-A42E-F1118C26BC25}" destId="{CCB678AF-A81F-410A-ADB0-F930B353CFBA}" srcOrd="0" destOrd="0" presId="urn:microsoft.com/office/officeart/2005/8/layout/radial1"/>
    <dgm:cxn modelId="{F0FC7786-AAF8-4049-839A-C937346E4B22}" type="presOf" srcId="{26B1D642-AB25-4BD0-A303-F72FA493B6CD}" destId="{D48595C8-6E80-478F-9B88-4410A33FDE2A}" srcOrd="0" destOrd="0" presId="urn:microsoft.com/office/officeart/2005/8/layout/radial1"/>
    <dgm:cxn modelId="{7201B9F6-6E7E-474D-80B2-95C5D9BE8ED4}" type="presOf" srcId="{22325E62-8CA9-44DA-9672-059CF1B618F6}" destId="{B49CD237-4E0B-4DA8-88E0-0B0EAE5198AE}" srcOrd="0" destOrd="0" presId="urn:microsoft.com/office/officeart/2005/8/layout/radial1"/>
    <dgm:cxn modelId="{9912A502-6A1D-40FF-A489-88E1475EF261}" type="presOf" srcId="{22489D17-13E3-4A05-A42E-F1118C26BC25}" destId="{67C81EE4-EE70-4E36-832B-47ED3525A21D}" srcOrd="1" destOrd="0" presId="urn:microsoft.com/office/officeart/2005/8/layout/radial1"/>
    <dgm:cxn modelId="{68956794-1F6A-4668-864B-72C9B5AA69A4}" type="presOf" srcId="{555FBEF5-7080-4DB0-A6D5-1B36B40FA5D6}" destId="{F47E504F-B148-4AC6-BED8-6F940AE28273}" srcOrd="0" destOrd="0" presId="urn:microsoft.com/office/officeart/2005/8/layout/radial1"/>
    <dgm:cxn modelId="{D11D2A62-CDAD-4D9F-9DDB-4E62D2D67242}" type="presOf" srcId="{C91F3E4B-6527-45E6-92E9-EB7C32884BF4}" destId="{6F7F15B6-9D07-4545-903D-E32E439095C0}" srcOrd="0" destOrd="0" presId="urn:microsoft.com/office/officeart/2005/8/layout/radial1"/>
    <dgm:cxn modelId="{8C53E9C7-1BE4-40A2-AE03-D46486F99F7C}" srcId="{84451B80-8089-46AF-83CC-48E6665BDEAA}" destId="{F07716E9-55A3-414C-9FCC-F97A048DED61}" srcOrd="0" destOrd="0" parTransId="{A1EB2CB5-82FF-4373-BE94-3EA9B161AFFA}" sibTransId="{6F9E352A-264A-4191-8316-08E1795128F8}"/>
    <dgm:cxn modelId="{C2576B3C-3B5C-46FC-ADD0-5B4B4E7EB184}" type="presOf" srcId="{555FBEF5-7080-4DB0-A6D5-1B36B40FA5D6}" destId="{06C5A305-BE06-4CAA-BF84-975A5E269E1A}" srcOrd="1" destOrd="0" presId="urn:microsoft.com/office/officeart/2005/8/layout/radial1"/>
    <dgm:cxn modelId="{1294EFE2-011C-4B83-B19E-431B95B776E4}" type="presOf" srcId="{818963F5-E093-4979-AA08-EDBDC55548C3}" destId="{9C3BEC70-2E73-4156-B4AA-562005D97506}" srcOrd="0" destOrd="0" presId="urn:microsoft.com/office/officeart/2005/8/layout/radial1"/>
    <dgm:cxn modelId="{C0DA3CFA-FB4B-43CA-8D25-32CB0C69B05A}" type="presOf" srcId="{66F0CAD0-DA48-4E3B-BE9E-BBBF35091975}" destId="{87DA5514-E21B-4BFA-982B-CA9AAFA4F962}" srcOrd="0" destOrd="0" presId="urn:microsoft.com/office/officeart/2005/8/layout/radial1"/>
    <dgm:cxn modelId="{E0AA878E-F4C5-47C6-BFE0-579F88C8C05A}" srcId="{84451B80-8089-46AF-83CC-48E6665BDEAA}" destId="{D6B54506-400F-4F32-A789-35C40729C1BE}" srcOrd="3" destOrd="0" parTransId="{26B1D642-AB25-4BD0-A303-F72FA493B6CD}" sibTransId="{E7C0B6F0-180B-43E6-B0B2-8CFF0A0DD76C}"/>
    <dgm:cxn modelId="{1A5DEB8A-3DD6-43A0-BBC7-580FF7038027}" type="presParOf" srcId="{B49CD237-4E0B-4DA8-88E0-0B0EAE5198AE}" destId="{87522102-12F7-4913-9764-9302995B7C78}" srcOrd="0" destOrd="0" presId="urn:microsoft.com/office/officeart/2005/8/layout/radial1"/>
    <dgm:cxn modelId="{2ABBE64D-EF89-41D1-B595-ED3ECBCBD718}" type="presParOf" srcId="{B49CD237-4E0B-4DA8-88E0-0B0EAE5198AE}" destId="{1E7A9EE4-6102-419C-B96E-EB11B90FA0E4}" srcOrd="1" destOrd="0" presId="urn:microsoft.com/office/officeart/2005/8/layout/radial1"/>
    <dgm:cxn modelId="{C405B97E-A9B4-4742-8A25-9BB8F558D1F4}" type="presParOf" srcId="{1E7A9EE4-6102-419C-B96E-EB11B90FA0E4}" destId="{76836D14-6329-4F6A-9F7F-11A775D2CC53}" srcOrd="0" destOrd="0" presId="urn:microsoft.com/office/officeart/2005/8/layout/radial1"/>
    <dgm:cxn modelId="{84E6D637-53D0-4C83-A77F-8097CEED8828}" type="presParOf" srcId="{B49CD237-4E0B-4DA8-88E0-0B0EAE5198AE}" destId="{814699D1-BB2D-45DF-85D2-81F7F1C4C2AB}" srcOrd="2" destOrd="0" presId="urn:microsoft.com/office/officeart/2005/8/layout/radial1"/>
    <dgm:cxn modelId="{FDEDB111-E7CE-481A-9DE2-7369B90DBB6A}" type="presParOf" srcId="{B49CD237-4E0B-4DA8-88E0-0B0EAE5198AE}" destId="{CCB678AF-A81F-410A-ADB0-F930B353CFBA}" srcOrd="3" destOrd="0" presId="urn:microsoft.com/office/officeart/2005/8/layout/radial1"/>
    <dgm:cxn modelId="{0100469D-845D-4EAC-A178-B1567AB0673C}" type="presParOf" srcId="{CCB678AF-A81F-410A-ADB0-F930B353CFBA}" destId="{67C81EE4-EE70-4E36-832B-47ED3525A21D}" srcOrd="0" destOrd="0" presId="urn:microsoft.com/office/officeart/2005/8/layout/radial1"/>
    <dgm:cxn modelId="{EC8555CF-7615-4345-BB60-68759CC69834}" type="presParOf" srcId="{B49CD237-4E0B-4DA8-88E0-0B0EAE5198AE}" destId="{2F3DAAF8-E3C0-49B8-9498-CED743D01CFE}" srcOrd="4" destOrd="0" presId="urn:microsoft.com/office/officeart/2005/8/layout/radial1"/>
    <dgm:cxn modelId="{D408E1A7-07B6-4F6C-B68B-225F993B3D9D}" type="presParOf" srcId="{B49CD237-4E0B-4DA8-88E0-0B0EAE5198AE}" destId="{9C3BEC70-2E73-4156-B4AA-562005D97506}" srcOrd="5" destOrd="0" presId="urn:microsoft.com/office/officeart/2005/8/layout/radial1"/>
    <dgm:cxn modelId="{E881C766-B711-41C2-856F-BC64BB668FAD}" type="presParOf" srcId="{9C3BEC70-2E73-4156-B4AA-562005D97506}" destId="{36DD366B-D92D-42C0-AEF2-9AB462E3E8E3}" srcOrd="0" destOrd="0" presId="urn:microsoft.com/office/officeart/2005/8/layout/radial1"/>
    <dgm:cxn modelId="{4737EBCC-BE1D-401E-9781-F82E56D4E3C2}" type="presParOf" srcId="{B49CD237-4E0B-4DA8-88E0-0B0EAE5198AE}" destId="{6F7F15B6-9D07-4545-903D-E32E439095C0}" srcOrd="6" destOrd="0" presId="urn:microsoft.com/office/officeart/2005/8/layout/radial1"/>
    <dgm:cxn modelId="{24E8F349-4987-45CD-BA9A-4298DE301963}" type="presParOf" srcId="{B49CD237-4E0B-4DA8-88E0-0B0EAE5198AE}" destId="{D48595C8-6E80-478F-9B88-4410A33FDE2A}" srcOrd="7" destOrd="0" presId="urn:microsoft.com/office/officeart/2005/8/layout/radial1"/>
    <dgm:cxn modelId="{6E1CEA63-EBDE-4772-8A91-9A7CF22539C7}" type="presParOf" srcId="{D48595C8-6E80-478F-9B88-4410A33FDE2A}" destId="{B2D57F54-8416-466F-B048-8DE4FED26426}" srcOrd="0" destOrd="0" presId="urn:microsoft.com/office/officeart/2005/8/layout/radial1"/>
    <dgm:cxn modelId="{BBA29449-948F-4EC7-AE5E-14A298839547}" type="presParOf" srcId="{B49CD237-4E0B-4DA8-88E0-0B0EAE5198AE}" destId="{132C42D7-7971-4A55-A35F-BBDC679EFB47}" srcOrd="8" destOrd="0" presId="urn:microsoft.com/office/officeart/2005/8/layout/radial1"/>
    <dgm:cxn modelId="{0E254A54-6A67-483F-81E1-8596983263F1}" type="presParOf" srcId="{B49CD237-4E0B-4DA8-88E0-0B0EAE5198AE}" destId="{F47E504F-B148-4AC6-BED8-6F940AE28273}" srcOrd="9" destOrd="0" presId="urn:microsoft.com/office/officeart/2005/8/layout/radial1"/>
    <dgm:cxn modelId="{4EED68D8-D354-4C13-9AEE-7E6DDE6FA8DA}" type="presParOf" srcId="{F47E504F-B148-4AC6-BED8-6F940AE28273}" destId="{06C5A305-BE06-4CAA-BF84-975A5E269E1A}" srcOrd="0" destOrd="0" presId="urn:microsoft.com/office/officeart/2005/8/layout/radial1"/>
    <dgm:cxn modelId="{DF188B58-5140-4B97-9467-5F1404BFB4FA}" type="presParOf" srcId="{B49CD237-4E0B-4DA8-88E0-0B0EAE5198AE}" destId="{87DA5514-E21B-4BFA-982B-CA9AAFA4F962}" srcOrd="10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9C48A5-FE7F-4CD0-A56E-BF6C93BB8F60}" type="doc">
      <dgm:prSet loTypeId="urn:microsoft.com/office/officeart/2005/8/layout/radial5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B52054-A7A1-41EF-B3AC-871630601A86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FFFF00"/>
              </a:solidFill>
              <a:latin typeface="Cambria" pitchFamily="18" charset="0"/>
            </a:rPr>
            <a:t>Расходы</a:t>
          </a:r>
        </a:p>
        <a:p>
          <a:r>
            <a:rPr lang="ru-RU" sz="2400" b="1" dirty="0" smtClean="0">
              <a:solidFill>
                <a:srgbClr val="FFFF00"/>
              </a:solidFill>
              <a:latin typeface="Cambria" pitchFamily="18" charset="0"/>
            </a:rPr>
            <a:t>953020,0</a:t>
          </a:r>
        </a:p>
        <a:p>
          <a:r>
            <a:rPr lang="ru-RU" sz="2400" b="1" dirty="0" smtClean="0">
              <a:solidFill>
                <a:srgbClr val="FFFF00"/>
              </a:solidFill>
              <a:latin typeface="Cambria" pitchFamily="18" charset="0"/>
            </a:rPr>
            <a:t>тыс. руб.</a:t>
          </a:r>
          <a:endParaRPr lang="ru-RU" sz="2400" b="1" dirty="0">
            <a:solidFill>
              <a:srgbClr val="FFFF00"/>
            </a:solidFill>
            <a:latin typeface="Cambria" pitchFamily="18" charset="0"/>
          </a:endParaRPr>
        </a:p>
      </dgm:t>
    </dgm:pt>
    <dgm:pt modelId="{36AFFBA2-3D4B-4645-BA4B-561277406E40}" type="parTrans" cxnId="{96994322-8DCD-4EE1-9286-C26E4B16800B}">
      <dgm:prSet/>
      <dgm:spPr/>
      <dgm:t>
        <a:bodyPr/>
        <a:lstStyle/>
        <a:p>
          <a:endParaRPr lang="ru-RU"/>
        </a:p>
      </dgm:t>
    </dgm:pt>
    <dgm:pt modelId="{CE0E61AF-9D90-4B7F-B920-9AD78284A0AD}" type="sibTrans" cxnId="{96994322-8DCD-4EE1-9286-C26E4B16800B}">
      <dgm:prSet/>
      <dgm:spPr/>
      <dgm:t>
        <a:bodyPr/>
        <a:lstStyle/>
        <a:p>
          <a:endParaRPr lang="ru-RU"/>
        </a:p>
      </dgm:t>
    </dgm:pt>
    <dgm:pt modelId="{CE6B8F0C-379E-4B2C-A7F6-EFF2173BEC24}">
      <dgm:prSet/>
      <dgm:spPr/>
      <dgm:t>
        <a:bodyPr/>
        <a:lstStyle/>
        <a:p>
          <a:endParaRPr lang="ru-RU" dirty="0"/>
        </a:p>
      </dgm:t>
    </dgm:pt>
    <dgm:pt modelId="{F3FEB036-71AE-4E30-9997-06708CF358C9}" type="parTrans" cxnId="{F7E6162B-6F92-46DD-B868-9C7CEE8E0204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F41C3547-6023-4FB0-9A6C-A2E1EF694C77}" type="sibTrans" cxnId="{F7E6162B-6F92-46DD-B868-9C7CEE8E0204}">
      <dgm:prSet/>
      <dgm:spPr/>
      <dgm:t>
        <a:bodyPr/>
        <a:lstStyle/>
        <a:p>
          <a:endParaRPr lang="ru-RU"/>
        </a:p>
      </dgm:t>
    </dgm:pt>
    <dgm:pt modelId="{5C8C4C64-9EE9-443A-8191-264EB9EE8F67}">
      <dgm:prSet/>
      <dgm:spPr/>
      <dgm:t>
        <a:bodyPr/>
        <a:lstStyle/>
        <a:p>
          <a:endParaRPr lang="ru-RU" dirty="0"/>
        </a:p>
      </dgm:t>
    </dgm:pt>
    <dgm:pt modelId="{227B231D-1D25-48AD-BA9E-054D08F5895A}" type="parTrans" cxnId="{DD7DB6E0-49A7-49B3-A0C5-859CC8E9E962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58E58672-9B75-44DA-9941-8EB4BC1BB455}" type="sibTrans" cxnId="{DD7DB6E0-49A7-49B3-A0C5-859CC8E9E962}">
      <dgm:prSet/>
      <dgm:spPr/>
      <dgm:t>
        <a:bodyPr/>
        <a:lstStyle/>
        <a:p>
          <a:endParaRPr lang="ru-RU"/>
        </a:p>
      </dgm:t>
    </dgm:pt>
    <dgm:pt modelId="{4F7157E9-A01A-47AE-87DD-12C7CF2A35B7}">
      <dgm:prSet/>
      <dgm:spPr/>
      <dgm:t>
        <a:bodyPr/>
        <a:lstStyle/>
        <a:p>
          <a:endParaRPr lang="ru-RU" dirty="0"/>
        </a:p>
      </dgm:t>
    </dgm:pt>
    <dgm:pt modelId="{5199BD89-BB00-4810-A4DC-BF32C0C3636C}" type="parTrans" cxnId="{484BB14F-77C5-46E1-B983-71D9C97BBC49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24180058-A2E4-4CC9-ABDA-E0934206DBB6}" type="sibTrans" cxnId="{484BB14F-77C5-46E1-B983-71D9C97BBC49}">
      <dgm:prSet/>
      <dgm:spPr/>
      <dgm:t>
        <a:bodyPr/>
        <a:lstStyle/>
        <a:p>
          <a:endParaRPr lang="ru-RU"/>
        </a:p>
      </dgm:t>
    </dgm:pt>
    <dgm:pt modelId="{BFE58148-F156-4B95-B795-467D92DA0E37}">
      <dgm:prSet/>
      <dgm:spPr/>
      <dgm:t>
        <a:bodyPr/>
        <a:lstStyle/>
        <a:p>
          <a:endParaRPr lang="ru-RU" dirty="0"/>
        </a:p>
      </dgm:t>
    </dgm:pt>
    <dgm:pt modelId="{58093155-2005-4336-8CDB-C780D434D57D}" type="parTrans" cxnId="{40FDECAC-FA67-4629-A75F-57F05FCEAA99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97C739F8-A048-49E1-8B4A-1DDB8D9EDCE5}" type="sibTrans" cxnId="{40FDECAC-FA67-4629-A75F-57F05FCEAA99}">
      <dgm:prSet/>
      <dgm:spPr/>
      <dgm:t>
        <a:bodyPr/>
        <a:lstStyle/>
        <a:p>
          <a:endParaRPr lang="ru-RU"/>
        </a:p>
      </dgm:t>
    </dgm:pt>
    <dgm:pt modelId="{20B95CF5-D672-4C21-B2FA-9FBB63F04005}">
      <dgm:prSet/>
      <dgm:spPr/>
      <dgm:t>
        <a:bodyPr/>
        <a:lstStyle/>
        <a:p>
          <a:endParaRPr lang="ru-RU" dirty="0"/>
        </a:p>
      </dgm:t>
    </dgm:pt>
    <dgm:pt modelId="{79A40FD6-20EF-4530-B54A-14A21B5C791B}" type="parTrans" cxnId="{ACBA06AF-75A4-4886-9895-A3DAB42B57B7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EE158DC4-C990-40B0-B5B2-18B01964FEBA}" type="sibTrans" cxnId="{ACBA06AF-75A4-4886-9895-A3DAB42B57B7}">
      <dgm:prSet/>
      <dgm:spPr/>
      <dgm:t>
        <a:bodyPr/>
        <a:lstStyle/>
        <a:p>
          <a:endParaRPr lang="ru-RU"/>
        </a:p>
      </dgm:t>
    </dgm:pt>
    <dgm:pt modelId="{1348C412-D170-4D7E-B1F2-36215279A42F}">
      <dgm:prSet/>
      <dgm:spPr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E01EAE9E-5D27-4744-A479-4551A9D730D6}" type="parTrans" cxnId="{D30C1AAB-6B72-42A8-AA5B-33E71987248F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7A3D053E-CD65-415A-89AE-87E07904B977}" type="sibTrans" cxnId="{D30C1AAB-6B72-42A8-AA5B-33E71987248F}">
      <dgm:prSet/>
      <dgm:spPr/>
      <dgm:t>
        <a:bodyPr/>
        <a:lstStyle/>
        <a:p>
          <a:endParaRPr lang="ru-RU"/>
        </a:p>
      </dgm:t>
    </dgm:pt>
    <dgm:pt modelId="{36368661-7AA1-4983-8886-C6B1E004D088}">
      <dgm:prSet/>
      <dgm:spPr/>
      <dgm:t>
        <a:bodyPr/>
        <a:lstStyle/>
        <a:p>
          <a:endParaRPr lang="ru-RU"/>
        </a:p>
      </dgm:t>
    </dgm:pt>
    <dgm:pt modelId="{96AD79FC-5E0D-414B-B162-1A26F835D42B}" type="parTrans" cxnId="{6DD1F9BE-0096-4A5C-84B4-122B62454D2F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E88E9597-CD46-4D87-9DE7-238FA6298BE7}" type="sibTrans" cxnId="{6DD1F9BE-0096-4A5C-84B4-122B62454D2F}">
      <dgm:prSet/>
      <dgm:spPr/>
      <dgm:t>
        <a:bodyPr/>
        <a:lstStyle/>
        <a:p>
          <a:endParaRPr lang="ru-RU"/>
        </a:p>
      </dgm:t>
    </dgm:pt>
    <dgm:pt modelId="{257A8411-F423-45E7-9343-A54DB6DC15C1}">
      <dgm:prSet/>
      <dgm:spPr/>
      <dgm:t>
        <a:bodyPr/>
        <a:lstStyle/>
        <a:p>
          <a:endParaRPr lang="ru-RU" dirty="0"/>
        </a:p>
      </dgm:t>
    </dgm:pt>
    <dgm:pt modelId="{41885030-D076-4D30-9DA9-13FB379D7E95}" type="parTrans" cxnId="{15729403-4504-4D5A-8764-1D063DB04E07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2A126D5E-8247-4C73-8E0E-0579F66EF239}" type="sibTrans" cxnId="{15729403-4504-4D5A-8764-1D063DB04E07}">
      <dgm:prSet/>
      <dgm:spPr/>
      <dgm:t>
        <a:bodyPr/>
        <a:lstStyle/>
        <a:p>
          <a:endParaRPr lang="ru-RU"/>
        </a:p>
      </dgm:t>
    </dgm:pt>
    <dgm:pt modelId="{2D74C1E4-B2FB-48D1-9739-407A877FD2DF}">
      <dgm:prSet/>
      <dgm:spPr/>
      <dgm:t>
        <a:bodyPr/>
        <a:lstStyle/>
        <a:p>
          <a:endParaRPr lang="ru-RU" dirty="0"/>
        </a:p>
      </dgm:t>
    </dgm:pt>
    <dgm:pt modelId="{F934113C-D6D5-44AF-ACBE-C0EF8A6C2FFC}" type="parTrans" cxnId="{9FF5C205-661F-425B-A3B2-E2BE6591797C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1FAE1215-9A0C-4554-9879-7C345CE20262}" type="sibTrans" cxnId="{9FF5C205-661F-425B-A3B2-E2BE6591797C}">
      <dgm:prSet/>
      <dgm:spPr/>
      <dgm:t>
        <a:bodyPr/>
        <a:lstStyle/>
        <a:p>
          <a:endParaRPr lang="ru-RU"/>
        </a:p>
      </dgm:t>
    </dgm:pt>
    <dgm:pt modelId="{13B506E7-76EF-4698-8836-BE54FB6FAC67}">
      <dgm:prSet/>
      <dgm:spPr/>
      <dgm:t>
        <a:bodyPr/>
        <a:lstStyle/>
        <a:p>
          <a:endParaRPr lang="ru-RU" dirty="0"/>
        </a:p>
      </dgm:t>
    </dgm:pt>
    <dgm:pt modelId="{64436F26-1172-4A80-BA39-ECE3F174616A}" type="parTrans" cxnId="{2C6F345A-164D-48CA-A74E-0EB2702F570B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F21D8525-2B81-4DED-BC68-B4D85BC4C1A1}" type="sibTrans" cxnId="{2C6F345A-164D-48CA-A74E-0EB2702F570B}">
      <dgm:prSet/>
      <dgm:spPr/>
      <dgm:t>
        <a:bodyPr/>
        <a:lstStyle/>
        <a:p>
          <a:endParaRPr lang="ru-RU"/>
        </a:p>
      </dgm:t>
    </dgm:pt>
    <dgm:pt modelId="{5558AB26-1B43-446C-967B-FB36006F1F0F}">
      <dgm:prSet/>
      <dgm:spPr/>
      <dgm:t>
        <a:bodyPr/>
        <a:lstStyle/>
        <a:p>
          <a:endParaRPr lang="ru-RU" dirty="0"/>
        </a:p>
      </dgm:t>
    </dgm:pt>
    <dgm:pt modelId="{9D50109B-FE66-4A62-BDA1-81EC0437FFF7}" type="parTrans" cxnId="{34B7C791-53E7-4FD8-809C-4DD8E97A9302}">
      <dgm:prSet/>
      <dgm:spPr/>
      <dgm:t>
        <a:bodyPr/>
        <a:lstStyle/>
        <a:p>
          <a:endParaRPr lang="ru-RU"/>
        </a:p>
      </dgm:t>
    </dgm:pt>
    <dgm:pt modelId="{7D6B2D9B-5D10-4688-9472-0578F7750706}" type="sibTrans" cxnId="{34B7C791-53E7-4FD8-809C-4DD8E97A9302}">
      <dgm:prSet/>
      <dgm:spPr/>
      <dgm:t>
        <a:bodyPr/>
        <a:lstStyle/>
        <a:p>
          <a:endParaRPr lang="ru-RU"/>
        </a:p>
      </dgm:t>
    </dgm:pt>
    <dgm:pt modelId="{962CE725-6644-45EC-B80B-E30084C0434D}">
      <dgm:prSet/>
      <dgm:spPr/>
      <dgm:t>
        <a:bodyPr/>
        <a:lstStyle/>
        <a:p>
          <a:endParaRPr lang="ru-RU" dirty="0"/>
        </a:p>
      </dgm:t>
    </dgm:pt>
    <dgm:pt modelId="{930B6CEB-0330-456D-947C-E37364C4A710}" type="parTrans" cxnId="{336D5BCC-B5E8-40C6-BEBE-777734CF2C6A}">
      <dgm:prSet/>
      <dgm:spPr/>
      <dgm:t>
        <a:bodyPr/>
        <a:lstStyle/>
        <a:p>
          <a:endParaRPr lang="ru-RU"/>
        </a:p>
      </dgm:t>
    </dgm:pt>
    <dgm:pt modelId="{B0627233-8CAC-4450-941F-4DD936F55CF0}" type="sibTrans" cxnId="{336D5BCC-B5E8-40C6-BEBE-777734CF2C6A}">
      <dgm:prSet/>
      <dgm:spPr/>
      <dgm:t>
        <a:bodyPr/>
        <a:lstStyle/>
        <a:p>
          <a:endParaRPr lang="ru-RU"/>
        </a:p>
      </dgm:t>
    </dgm:pt>
    <dgm:pt modelId="{46B6DBFC-C35A-4A68-B40B-BECCBE3C8B37}" type="pres">
      <dgm:prSet presAssocID="{EF9C48A5-FE7F-4CD0-A56E-BF6C93BB8F6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2AAF45-21B4-4362-9A7D-5E7E0B5FF84A}" type="pres">
      <dgm:prSet presAssocID="{D6B52054-A7A1-41EF-B3AC-871630601A86}" presName="centerShape" presStyleLbl="node0" presStyleIdx="0" presStyleCnt="1" custScaleX="210481" custScaleY="193227" custLinFactNeighborX="-3" custLinFactNeighborY="125"/>
      <dgm:spPr/>
      <dgm:t>
        <a:bodyPr/>
        <a:lstStyle/>
        <a:p>
          <a:endParaRPr lang="ru-RU"/>
        </a:p>
      </dgm:t>
    </dgm:pt>
    <dgm:pt modelId="{B2068B76-846C-4024-8367-940897DADE99}" type="pres">
      <dgm:prSet presAssocID="{F3FEB036-71AE-4E30-9997-06708CF358C9}" presName="parTrans" presStyleLbl="sibTrans2D1" presStyleIdx="0" presStyleCnt="10"/>
      <dgm:spPr/>
      <dgm:t>
        <a:bodyPr/>
        <a:lstStyle/>
        <a:p>
          <a:endParaRPr lang="ru-RU"/>
        </a:p>
      </dgm:t>
    </dgm:pt>
    <dgm:pt modelId="{22AA43E9-517A-42DE-AC0D-37C310B58AE2}" type="pres">
      <dgm:prSet presAssocID="{F3FEB036-71AE-4E30-9997-06708CF358C9}" presName="connectorText" presStyleLbl="sibTrans2D1" presStyleIdx="0" presStyleCnt="10"/>
      <dgm:spPr/>
      <dgm:t>
        <a:bodyPr/>
        <a:lstStyle/>
        <a:p>
          <a:endParaRPr lang="ru-RU"/>
        </a:p>
      </dgm:t>
    </dgm:pt>
    <dgm:pt modelId="{9E073F34-1B74-4DFC-87AA-FCE17CDC8358}" type="pres">
      <dgm:prSet presAssocID="{CE6B8F0C-379E-4B2C-A7F6-EFF2173BEC24}" presName="node" presStyleLbl="node1" presStyleIdx="0" presStyleCnt="10" custRadScaleRad="100166" custRadScaleInc="-1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86866E-7250-4241-93C5-E689F53A4A48}" type="pres">
      <dgm:prSet presAssocID="{E01EAE9E-5D27-4744-A479-4551A9D730D6}" presName="parTrans" presStyleLbl="sibTrans2D1" presStyleIdx="1" presStyleCnt="10"/>
      <dgm:spPr/>
      <dgm:t>
        <a:bodyPr/>
        <a:lstStyle/>
        <a:p>
          <a:endParaRPr lang="ru-RU"/>
        </a:p>
      </dgm:t>
    </dgm:pt>
    <dgm:pt modelId="{165C051E-86AB-4948-B3A9-B65F0B77F957}" type="pres">
      <dgm:prSet presAssocID="{E01EAE9E-5D27-4744-A479-4551A9D730D6}" presName="connectorText" presStyleLbl="sibTrans2D1" presStyleIdx="1" presStyleCnt="10"/>
      <dgm:spPr/>
      <dgm:t>
        <a:bodyPr/>
        <a:lstStyle/>
        <a:p>
          <a:endParaRPr lang="ru-RU"/>
        </a:p>
      </dgm:t>
    </dgm:pt>
    <dgm:pt modelId="{459636FA-D1BE-4304-812B-14C2843389F2}" type="pres">
      <dgm:prSet presAssocID="{1348C412-D170-4D7E-B1F2-36215279A42F}" presName="node" presStyleLbl="node1" presStyleIdx="1" presStyleCnt="10" custRadScaleRad="100743" custRadScaleInc="-22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3172AC-F19E-4351-995F-AE9B968080E8}" type="pres">
      <dgm:prSet presAssocID="{79A40FD6-20EF-4530-B54A-14A21B5C791B}" presName="parTrans" presStyleLbl="sibTrans2D1" presStyleIdx="2" presStyleCnt="10"/>
      <dgm:spPr/>
      <dgm:t>
        <a:bodyPr/>
        <a:lstStyle/>
        <a:p>
          <a:endParaRPr lang="ru-RU"/>
        </a:p>
      </dgm:t>
    </dgm:pt>
    <dgm:pt modelId="{956F9797-C741-4548-B80B-1750BB5C9BB1}" type="pres">
      <dgm:prSet presAssocID="{79A40FD6-20EF-4530-B54A-14A21B5C791B}" presName="connectorText" presStyleLbl="sibTrans2D1" presStyleIdx="2" presStyleCnt="10"/>
      <dgm:spPr/>
      <dgm:t>
        <a:bodyPr/>
        <a:lstStyle/>
        <a:p>
          <a:endParaRPr lang="ru-RU"/>
        </a:p>
      </dgm:t>
    </dgm:pt>
    <dgm:pt modelId="{0A8517A7-6E3E-407E-8695-C381AE316613}" type="pres">
      <dgm:prSet presAssocID="{20B95CF5-D672-4C21-B2FA-9FBB63F04005}" presName="node" presStyleLbl="node1" presStyleIdx="2" presStyleCnt="10" custRadScaleRad="104923" custRadScaleInc="11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2D593-0F99-4182-9043-72AEE8C1C71B}" type="pres">
      <dgm:prSet presAssocID="{227B231D-1D25-48AD-BA9E-054D08F5895A}" presName="parTrans" presStyleLbl="sibTrans2D1" presStyleIdx="3" presStyleCnt="10"/>
      <dgm:spPr/>
      <dgm:t>
        <a:bodyPr/>
        <a:lstStyle/>
        <a:p>
          <a:endParaRPr lang="ru-RU"/>
        </a:p>
      </dgm:t>
    </dgm:pt>
    <dgm:pt modelId="{53880162-9846-4D0A-8F53-BC6D44CF342C}" type="pres">
      <dgm:prSet presAssocID="{227B231D-1D25-48AD-BA9E-054D08F5895A}" presName="connectorText" presStyleLbl="sibTrans2D1" presStyleIdx="3" presStyleCnt="10"/>
      <dgm:spPr/>
      <dgm:t>
        <a:bodyPr/>
        <a:lstStyle/>
        <a:p>
          <a:endParaRPr lang="ru-RU"/>
        </a:p>
      </dgm:t>
    </dgm:pt>
    <dgm:pt modelId="{77A0DB9B-1C63-4E1F-A454-053B709C6584}" type="pres">
      <dgm:prSet presAssocID="{5C8C4C64-9EE9-443A-8191-264EB9EE8F67}" presName="node" presStyleLbl="node1" presStyleIdx="3" presStyleCnt="10" custRadScaleRad="104480" custRadScaleInc="-34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B669A4-B139-4921-9D6F-0EC4BBEB9209}" type="pres">
      <dgm:prSet presAssocID="{58093155-2005-4336-8CDB-C780D434D57D}" presName="parTrans" presStyleLbl="sibTrans2D1" presStyleIdx="4" presStyleCnt="10"/>
      <dgm:spPr/>
      <dgm:t>
        <a:bodyPr/>
        <a:lstStyle/>
        <a:p>
          <a:endParaRPr lang="ru-RU"/>
        </a:p>
      </dgm:t>
    </dgm:pt>
    <dgm:pt modelId="{76D6B3C2-CCF8-43CC-85FC-5E720CF4F7F4}" type="pres">
      <dgm:prSet presAssocID="{58093155-2005-4336-8CDB-C780D434D57D}" presName="connectorText" presStyleLbl="sibTrans2D1" presStyleIdx="4" presStyleCnt="10"/>
      <dgm:spPr/>
      <dgm:t>
        <a:bodyPr/>
        <a:lstStyle/>
        <a:p>
          <a:endParaRPr lang="ru-RU"/>
        </a:p>
      </dgm:t>
    </dgm:pt>
    <dgm:pt modelId="{14D980FF-7600-420A-B87B-0F8B76564A8D}" type="pres">
      <dgm:prSet presAssocID="{BFE58148-F156-4B95-B795-467D92DA0E37}" presName="node" presStyleLbl="node1" presStyleIdx="4" presStyleCnt="10" custRadScaleRad="97194" custRadScaleInc="-11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BE23C1-5C57-4127-AA70-37FC04903A1D}" type="pres">
      <dgm:prSet presAssocID="{5199BD89-BB00-4810-A4DC-BF32C0C3636C}" presName="parTrans" presStyleLbl="sibTrans2D1" presStyleIdx="5" presStyleCnt="10"/>
      <dgm:spPr/>
      <dgm:t>
        <a:bodyPr/>
        <a:lstStyle/>
        <a:p>
          <a:endParaRPr lang="ru-RU"/>
        </a:p>
      </dgm:t>
    </dgm:pt>
    <dgm:pt modelId="{3B0C63BF-9510-48D4-85A6-EBDD40E5FDF8}" type="pres">
      <dgm:prSet presAssocID="{5199BD89-BB00-4810-A4DC-BF32C0C3636C}" presName="connectorText" presStyleLbl="sibTrans2D1" presStyleIdx="5" presStyleCnt="10"/>
      <dgm:spPr/>
      <dgm:t>
        <a:bodyPr/>
        <a:lstStyle/>
        <a:p>
          <a:endParaRPr lang="ru-RU"/>
        </a:p>
      </dgm:t>
    </dgm:pt>
    <dgm:pt modelId="{68901336-35F9-47A0-85FC-26A60382EC5A}" type="pres">
      <dgm:prSet presAssocID="{4F7157E9-A01A-47AE-87DD-12C7CF2A35B7}" presName="node" presStyleLbl="node1" presStyleIdx="5" presStyleCnt="10" custRadScaleRad="109277" custRadScaleInc="68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D15CA-F1EB-4521-A487-9F85CD1918A6}" type="pres">
      <dgm:prSet presAssocID="{41885030-D076-4D30-9DA9-13FB379D7E95}" presName="parTrans" presStyleLbl="sibTrans2D1" presStyleIdx="6" presStyleCnt="10"/>
      <dgm:spPr/>
      <dgm:t>
        <a:bodyPr/>
        <a:lstStyle/>
        <a:p>
          <a:endParaRPr lang="ru-RU"/>
        </a:p>
      </dgm:t>
    </dgm:pt>
    <dgm:pt modelId="{8E738A1C-1DF5-4E78-82F4-D7599077D200}" type="pres">
      <dgm:prSet presAssocID="{41885030-D076-4D30-9DA9-13FB379D7E95}" presName="connectorText" presStyleLbl="sibTrans2D1" presStyleIdx="6" presStyleCnt="10"/>
      <dgm:spPr/>
      <dgm:t>
        <a:bodyPr/>
        <a:lstStyle/>
        <a:p>
          <a:endParaRPr lang="ru-RU"/>
        </a:p>
      </dgm:t>
    </dgm:pt>
    <dgm:pt modelId="{DD04A9DC-1A4C-4887-AD6A-EDE7AD9A0806}" type="pres">
      <dgm:prSet presAssocID="{257A8411-F423-45E7-9343-A54DB6DC15C1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2CF1A-E3E2-408D-9462-9DA1E8FC7364}" type="pres">
      <dgm:prSet presAssocID="{F934113C-D6D5-44AF-ACBE-C0EF8A6C2FFC}" presName="parTrans" presStyleLbl="sibTrans2D1" presStyleIdx="7" presStyleCnt="10"/>
      <dgm:spPr/>
      <dgm:t>
        <a:bodyPr/>
        <a:lstStyle/>
        <a:p>
          <a:endParaRPr lang="ru-RU"/>
        </a:p>
      </dgm:t>
    </dgm:pt>
    <dgm:pt modelId="{63F2F7AC-C107-413C-AECD-17B65F4D03C8}" type="pres">
      <dgm:prSet presAssocID="{F934113C-D6D5-44AF-ACBE-C0EF8A6C2FFC}" presName="connectorText" presStyleLbl="sibTrans2D1" presStyleIdx="7" presStyleCnt="10"/>
      <dgm:spPr/>
      <dgm:t>
        <a:bodyPr/>
        <a:lstStyle/>
        <a:p>
          <a:endParaRPr lang="ru-RU"/>
        </a:p>
      </dgm:t>
    </dgm:pt>
    <dgm:pt modelId="{3F9CD411-02FD-44FE-B331-602B61A2338B}" type="pres">
      <dgm:prSet presAssocID="{2D74C1E4-B2FB-48D1-9739-407A877FD2DF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2190AB-DD04-4359-910C-23C61D098B57}" type="pres">
      <dgm:prSet presAssocID="{64436F26-1172-4A80-BA39-ECE3F174616A}" presName="parTrans" presStyleLbl="sibTrans2D1" presStyleIdx="8" presStyleCnt="10"/>
      <dgm:spPr/>
      <dgm:t>
        <a:bodyPr/>
        <a:lstStyle/>
        <a:p>
          <a:endParaRPr lang="ru-RU"/>
        </a:p>
      </dgm:t>
    </dgm:pt>
    <dgm:pt modelId="{00EED341-65FC-4F65-AA1A-4DDF1C30CF0E}" type="pres">
      <dgm:prSet presAssocID="{64436F26-1172-4A80-BA39-ECE3F174616A}" presName="connectorText" presStyleLbl="sibTrans2D1" presStyleIdx="8" presStyleCnt="10"/>
      <dgm:spPr/>
      <dgm:t>
        <a:bodyPr/>
        <a:lstStyle/>
        <a:p>
          <a:endParaRPr lang="ru-RU"/>
        </a:p>
      </dgm:t>
    </dgm:pt>
    <dgm:pt modelId="{D1FE8A53-E361-48CB-8EB1-E5D17DFE8CE1}" type="pres">
      <dgm:prSet presAssocID="{13B506E7-76EF-4698-8836-BE54FB6FAC67}" presName="node" presStyleLbl="node1" presStyleIdx="8" presStyleCnt="10" custRadScaleRad="102594" custRadScaleInc="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7F7495-CBE9-4932-8455-977029851100}" type="pres">
      <dgm:prSet presAssocID="{9D50109B-FE66-4A62-BDA1-81EC0437FFF7}" presName="parTrans" presStyleLbl="sibTrans2D1" presStyleIdx="9" presStyleCnt="10"/>
      <dgm:spPr/>
      <dgm:t>
        <a:bodyPr/>
        <a:lstStyle/>
        <a:p>
          <a:endParaRPr lang="ru-RU"/>
        </a:p>
      </dgm:t>
    </dgm:pt>
    <dgm:pt modelId="{07D54925-0C4B-4612-9A31-A23F5468EC65}" type="pres">
      <dgm:prSet presAssocID="{9D50109B-FE66-4A62-BDA1-81EC0437FFF7}" presName="connectorText" presStyleLbl="sibTrans2D1" presStyleIdx="9" presStyleCnt="10"/>
      <dgm:spPr/>
      <dgm:t>
        <a:bodyPr/>
        <a:lstStyle/>
        <a:p>
          <a:endParaRPr lang="ru-RU"/>
        </a:p>
      </dgm:t>
    </dgm:pt>
    <dgm:pt modelId="{11BB8F94-9BCE-4E30-B0C2-3DE6A184B39E}" type="pres">
      <dgm:prSet presAssocID="{5558AB26-1B43-446C-967B-FB36006F1F0F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F5C205-661F-425B-A3B2-E2BE6591797C}" srcId="{D6B52054-A7A1-41EF-B3AC-871630601A86}" destId="{2D74C1E4-B2FB-48D1-9739-407A877FD2DF}" srcOrd="7" destOrd="0" parTransId="{F934113C-D6D5-44AF-ACBE-C0EF8A6C2FFC}" sibTransId="{1FAE1215-9A0C-4554-9879-7C345CE20262}"/>
    <dgm:cxn modelId="{6A29EDFF-ED00-4792-A1D0-56F610741B5C}" type="presOf" srcId="{41885030-D076-4D30-9DA9-13FB379D7E95}" destId="{8E738A1C-1DF5-4E78-82F4-D7599077D200}" srcOrd="1" destOrd="0" presId="urn:microsoft.com/office/officeart/2005/8/layout/radial5"/>
    <dgm:cxn modelId="{DD7DB6E0-49A7-49B3-A0C5-859CC8E9E962}" srcId="{D6B52054-A7A1-41EF-B3AC-871630601A86}" destId="{5C8C4C64-9EE9-443A-8191-264EB9EE8F67}" srcOrd="3" destOrd="0" parTransId="{227B231D-1D25-48AD-BA9E-054D08F5895A}" sibTransId="{58E58672-9B75-44DA-9941-8EB4BC1BB455}"/>
    <dgm:cxn modelId="{562D8CDB-018F-434E-BA5D-55C46294B89D}" type="presOf" srcId="{257A8411-F423-45E7-9343-A54DB6DC15C1}" destId="{DD04A9DC-1A4C-4887-AD6A-EDE7AD9A0806}" srcOrd="0" destOrd="0" presId="urn:microsoft.com/office/officeart/2005/8/layout/radial5"/>
    <dgm:cxn modelId="{340EAE55-A470-4E3E-9077-F773C2B344A6}" type="presOf" srcId="{20B95CF5-D672-4C21-B2FA-9FBB63F04005}" destId="{0A8517A7-6E3E-407E-8695-C381AE316613}" srcOrd="0" destOrd="0" presId="urn:microsoft.com/office/officeart/2005/8/layout/radial5"/>
    <dgm:cxn modelId="{F1D14DEF-6DB8-49E4-AD02-34A291D6549E}" type="presOf" srcId="{F934113C-D6D5-44AF-ACBE-C0EF8A6C2FFC}" destId="{63F2F7AC-C107-413C-AECD-17B65F4D03C8}" srcOrd="1" destOrd="0" presId="urn:microsoft.com/office/officeart/2005/8/layout/radial5"/>
    <dgm:cxn modelId="{69A8BBE9-A386-4B60-8FAC-5C640B05A0CF}" type="presOf" srcId="{BFE58148-F156-4B95-B795-467D92DA0E37}" destId="{14D980FF-7600-420A-B87B-0F8B76564A8D}" srcOrd="0" destOrd="0" presId="urn:microsoft.com/office/officeart/2005/8/layout/radial5"/>
    <dgm:cxn modelId="{40FDECAC-FA67-4629-A75F-57F05FCEAA99}" srcId="{D6B52054-A7A1-41EF-B3AC-871630601A86}" destId="{BFE58148-F156-4B95-B795-467D92DA0E37}" srcOrd="4" destOrd="0" parTransId="{58093155-2005-4336-8CDB-C780D434D57D}" sibTransId="{97C739F8-A048-49E1-8B4A-1DDB8D9EDCE5}"/>
    <dgm:cxn modelId="{DF6F9E78-B93E-48D5-BAA9-F40495230C20}" type="presOf" srcId="{4F7157E9-A01A-47AE-87DD-12C7CF2A35B7}" destId="{68901336-35F9-47A0-85FC-26A60382EC5A}" srcOrd="0" destOrd="0" presId="urn:microsoft.com/office/officeart/2005/8/layout/radial5"/>
    <dgm:cxn modelId="{CF476FF5-1812-4D83-8EF2-6D5562F3FFFB}" type="presOf" srcId="{F3FEB036-71AE-4E30-9997-06708CF358C9}" destId="{22AA43E9-517A-42DE-AC0D-37C310B58AE2}" srcOrd="1" destOrd="0" presId="urn:microsoft.com/office/officeart/2005/8/layout/radial5"/>
    <dgm:cxn modelId="{7770B1BB-72C4-4C30-90FB-18BA8B8362AF}" type="presOf" srcId="{5199BD89-BB00-4810-A4DC-BF32C0C3636C}" destId="{3B0C63BF-9510-48D4-85A6-EBDD40E5FDF8}" srcOrd="1" destOrd="0" presId="urn:microsoft.com/office/officeart/2005/8/layout/radial5"/>
    <dgm:cxn modelId="{636A9D3B-BC09-4324-9F98-15554D9E8229}" type="presOf" srcId="{5C8C4C64-9EE9-443A-8191-264EB9EE8F67}" destId="{77A0DB9B-1C63-4E1F-A454-053B709C6584}" srcOrd="0" destOrd="0" presId="urn:microsoft.com/office/officeart/2005/8/layout/radial5"/>
    <dgm:cxn modelId="{96994322-8DCD-4EE1-9286-C26E4B16800B}" srcId="{EF9C48A5-FE7F-4CD0-A56E-BF6C93BB8F60}" destId="{D6B52054-A7A1-41EF-B3AC-871630601A86}" srcOrd="0" destOrd="0" parTransId="{36AFFBA2-3D4B-4645-BA4B-561277406E40}" sibTransId="{CE0E61AF-9D90-4B7F-B920-9AD78284A0AD}"/>
    <dgm:cxn modelId="{89FDEC16-81F9-42E1-91F9-E094762F64F5}" type="presOf" srcId="{5558AB26-1B43-446C-967B-FB36006F1F0F}" destId="{11BB8F94-9BCE-4E30-B0C2-3DE6A184B39E}" srcOrd="0" destOrd="0" presId="urn:microsoft.com/office/officeart/2005/8/layout/radial5"/>
    <dgm:cxn modelId="{BC6C1FBB-A4E9-417D-B604-2BAE3C6AB44D}" type="presOf" srcId="{5199BD89-BB00-4810-A4DC-BF32C0C3636C}" destId="{54BE23C1-5C57-4127-AA70-37FC04903A1D}" srcOrd="0" destOrd="0" presId="urn:microsoft.com/office/officeart/2005/8/layout/radial5"/>
    <dgm:cxn modelId="{34B7C791-53E7-4FD8-809C-4DD8E97A9302}" srcId="{D6B52054-A7A1-41EF-B3AC-871630601A86}" destId="{5558AB26-1B43-446C-967B-FB36006F1F0F}" srcOrd="9" destOrd="0" parTransId="{9D50109B-FE66-4A62-BDA1-81EC0437FFF7}" sibTransId="{7D6B2D9B-5D10-4688-9472-0578F7750706}"/>
    <dgm:cxn modelId="{6739FDBE-8291-40E8-9F43-69D4C11AF52B}" type="presOf" srcId="{EF9C48A5-FE7F-4CD0-A56E-BF6C93BB8F60}" destId="{46B6DBFC-C35A-4A68-B40B-BECCBE3C8B37}" srcOrd="0" destOrd="0" presId="urn:microsoft.com/office/officeart/2005/8/layout/radial5"/>
    <dgm:cxn modelId="{260C2D99-3947-4F23-A46A-325FB0DA5BFA}" type="presOf" srcId="{58093155-2005-4336-8CDB-C780D434D57D}" destId="{9DB669A4-B139-4921-9D6F-0EC4BBEB9209}" srcOrd="0" destOrd="0" presId="urn:microsoft.com/office/officeart/2005/8/layout/radial5"/>
    <dgm:cxn modelId="{B4723A25-49AC-4978-BE27-EFAB2D97764B}" type="presOf" srcId="{2D74C1E4-B2FB-48D1-9739-407A877FD2DF}" destId="{3F9CD411-02FD-44FE-B331-602B61A2338B}" srcOrd="0" destOrd="0" presId="urn:microsoft.com/office/officeart/2005/8/layout/radial5"/>
    <dgm:cxn modelId="{A5BF8E5D-D36C-423B-AF8C-B6EC82278919}" type="presOf" srcId="{227B231D-1D25-48AD-BA9E-054D08F5895A}" destId="{CED2D593-0F99-4182-9043-72AEE8C1C71B}" srcOrd="0" destOrd="0" presId="urn:microsoft.com/office/officeart/2005/8/layout/radial5"/>
    <dgm:cxn modelId="{484BB14F-77C5-46E1-B983-71D9C97BBC49}" srcId="{D6B52054-A7A1-41EF-B3AC-871630601A86}" destId="{4F7157E9-A01A-47AE-87DD-12C7CF2A35B7}" srcOrd="5" destOrd="0" parTransId="{5199BD89-BB00-4810-A4DC-BF32C0C3636C}" sibTransId="{24180058-A2E4-4CC9-ABDA-E0934206DBB6}"/>
    <dgm:cxn modelId="{BBC4BCF7-44BA-4403-A260-87BFE1B8E5C2}" type="presOf" srcId="{227B231D-1D25-48AD-BA9E-054D08F5895A}" destId="{53880162-9846-4D0A-8F53-BC6D44CF342C}" srcOrd="1" destOrd="0" presId="urn:microsoft.com/office/officeart/2005/8/layout/radial5"/>
    <dgm:cxn modelId="{C7341FAC-C53E-421E-ACA6-33911ED8A270}" type="presOf" srcId="{1348C412-D170-4D7E-B1F2-36215279A42F}" destId="{459636FA-D1BE-4304-812B-14C2843389F2}" srcOrd="0" destOrd="0" presId="urn:microsoft.com/office/officeart/2005/8/layout/radial5"/>
    <dgm:cxn modelId="{0EDDDFEB-FEDB-4708-9F11-1A118B7448ED}" type="presOf" srcId="{64436F26-1172-4A80-BA39-ECE3F174616A}" destId="{192190AB-DD04-4359-910C-23C61D098B57}" srcOrd="0" destOrd="0" presId="urn:microsoft.com/office/officeart/2005/8/layout/radial5"/>
    <dgm:cxn modelId="{C418E4EB-4445-4554-AB87-1C1E6FBC0E98}" type="presOf" srcId="{58093155-2005-4336-8CDB-C780D434D57D}" destId="{76D6B3C2-CCF8-43CC-85FC-5E720CF4F7F4}" srcOrd="1" destOrd="0" presId="urn:microsoft.com/office/officeart/2005/8/layout/radial5"/>
    <dgm:cxn modelId="{4168C2CE-A526-4841-B98C-780BE1A6F156}" type="presOf" srcId="{9D50109B-FE66-4A62-BDA1-81EC0437FFF7}" destId="{07D54925-0C4B-4612-9A31-A23F5468EC65}" srcOrd="1" destOrd="0" presId="urn:microsoft.com/office/officeart/2005/8/layout/radial5"/>
    <dgm:cxn modelId="{4B082716-6B39-45CF-BDE8-7AB653072349}" type="presOf" srcId="{9D50109B-FE66-4A62-BDA1-81EC0437FFF7}" destId="{ED7F7495-CBE9-4932-8455-977029851100}" srcOrd="0" destOrd="0" presId="urn:microsoft.com/office/officeart/2005/8/layout/radial5"/>
    <dgm:cxn modelId="{6DD1F9BE-0096-4A5C-84B4-122B62454D2F}" srcId="{EF9C48A5-FE7F-4CD0-A56E-BF6C93BB8F60}" destId="{36368661-7AA1-4983-8886-C6B1E004D088}" srcOrd="1" destOrd="0" parTransId="{96AD79FC-5E0D-414B-B162-1A26F835D42B}" sibTransId="{E88E9597-CD46-4D87-9DE7-238FA6298BE7}"/>
    <dgm:cxn modelId="{8E89C094-BC01-4255-BB14-6973BEDFDC3B}" type="presOf" srcId="{41885030-D076-4D30-9DA9-13FB379D7E95}" destId="{18CD15CA-F1EB-4521-A487-9F85CD1918A6}" srcOrd="0" destOrd="0" presId="urn:microsoft.com/office/officeart/2005/8/layout/radial5"/>
    <dgm:cxn modelId="{82416FAD-B099-43A7-B218-65CA7FA185BF}" type="presOf" srcId="{E01EAE9E-5D27-4744-A479-4551A9D730D6}" destId="{7A86866E-7250-4241-93C5-E689F53A4A48}" srcOrd="0" destOrd="0" presId="urn:microsoft.com/office/officeart/2005/8/layout/radial5"/>
    <dgm:cxn modelId="{4FBD6AEE-FFBD-49C4-AF44-9F72FFEAB7C4}" type="presOf" srcId="{F934113C-D6D5-44AF-ACBE-C0EF8A6C2FFC}" destId="{CA12CF1A-E3E2-408D-9462-9DA1E8FC7364}" srcOrd="0" destOrd="0" presId="urn:microsoft.com/office/officeart/2005/8/layout/radial5"/>
    <dgm:cxn modelId="{DC80461F-92C4-43D8-AD23-2CFD29C073DE}" type="presOf" srcId="{79A40FD6-20EF-4530-B54A-14A21B5C791B}" destId="{583172AC-F19E-4351-995F-AE9B968080E8}" srcOrd="0" destOrd="0" presId="urn:microsoft.com/office/officeart/2005/8/layout/radial5"/>
    <dgm:cxn modelId="{B388A5CE-8193-4809-8CB6-A8310C3E8602}" type="presOf" srcId="{79A40FD6-20EF-4530-B54A-14A21B5C791B}" destId="{956F9797-C741-4548-B80B-1750BB5C9BB1}" srcOrd="1" destOrd="0" presId="urn:microsoft.com/office/officeart/2005/8/layout/radial5"/>
    <dgm:cxn modelId="{5EA37836-C88D-491E-9942-B5DFE026892C}" type="presOf" srcId="{CE6B8F0C-379E-4B2C-A7F6-EFF2173BEC24}" destId="{9E073F34-1B74-4DFC-87AA-FCE17CDC8358}" srcOrd="0" destOrd="0" presId="urn:microsoft.com/office/officeart/2005/8/layout/radial5"/>
    <dgm:cxn modelId="{F7E6162B-6F92-46DD-B868-9C7CEE8E0204}" srcId="{D6B52054-A7A1-41EF-B3AC-871630601A86}" destId="{CE6B8F0C-379E-4B2C-A7F6-EFF2173BEC24}" srcOrd="0" destOrd="0" parTransId="{F3FEB036-71AE-4E30-9997-06708CF358C9}" sibTransId="{F41C3547-6023-4FB0-9A6C-A2E1EF694C77}"/>
    <dgm:cxn modelId="{EFE08C31-DF8E-4CFD-AC67-DBDE53DB42E0}" type="presOf" srcId="{E01EAE9E-5D27-4744-A479-4551A9D730D6}" destId="{165C051E-86AB-4948-B3A9-B65F0B77F957}" srcOrd="1" destOrd="0" presId="urn:microsoft.com/office/officeart/2005/8/layout/radial5"/>
    <dgm:cxn modelId="{ACBA06AF-75A4-4886-9895-A3DAB42B57B7}" srcId="{D6B52054-A7A1-41EF-B3AC-871630601A86}" destId="{20B95CF5-D672-4C21-B2FA-9FBB63F04005}" srcOrd="2" destOrd="0" parTransId="{79A40FD6-20EF-4530-B54A-14A21B5C791B}" sibTransId="{EE158DC4-C990-40B0-B5B2-18B01964FEBA}"/>
    <dgm:cxn modelId="{C5A4112F-2042-4D84-A47D-5F6C71E4B91C}" type="presOf" srcId="{64436F26-1172-4A80-BA39-ECE3F174616A}" destId="{00EED341-65FC-4F65-AA1A-4DDF1C30CF0E}" srcOrd="1" destOrd="0" presId="urn:microsoft.com/office/officeart/2005/8/layout/radial5"/>
    <dgm:cxn modelId="{D30C1AAB-6B72-42A8-AA5B-33E71987248F}" srcId="{D6B52054-A7A1-41EF-B3AC-871630601A86}" destId="{1348C412-D170-4D7E-B1F2-36215279A42F}" srcOrd="1" destOrd="0" parTransId="{E01EAE9E-5D27-4744-A479-4551A9D730D6}" sibTransId="{7A3D053E-CD65-415A-89AE-87E07904B977}"/>
    <dgm:cxn modelId="{74FB4071-E3B4-4913-A31D-57A095DB7E6F}" type="presOf" srcId="{D6B52054-A7A1-41EF-B3AC-871630601A86}" destId="{6B2AAF45-21B4-4362-9A7D-5E7E0B5FF84A}" srcOrd="0" destOrd="0" presId="urn:microsoft.com/office/officeart/2005/8/layout/radial5"/>
    <dgm:cxn modelId="{62AB894D-A492-4E5B-81DB-5F75712C130D}" type="presOf" srcId="{13B506E7-76EF-4698-8836-BE54FB6FAC67}" destId="{D1FE8A53-E361-48CB-8EB1-E5D17DFE8CE1}" srcOrd="0" destOrd="0" presId="urn:microsoft.com/office/officeart/2005/8/layout/radial5"/>
    <dgm:cxn modelId="{2C6F345A-164D-48CA-A74E-0EB2702F570B}" srcId="{D6B52054-A7A1-41EF-B3AC-871630601A86}" destId="{13B506E7-76EF-4698-8836-BE54FB6FAC67}" srcOrd="8" destOrd="0" parTransId="{64436F26-1172-4A80-BA39-ECE3F174616A}" sibTransId="{F21D8525-2B81-4DED-BC68-B4D85BC4C1A1}"/>
    <dgm:cxn modelId="{336D5BCC-B5E8-40C6-BEBE-777734CF2C6A}" srcId="{EF9C48A5-FE7F-4CD0-A56E-BF6C93BB8F60}" destId="{962CE725-6644-45EC-B80B-E30084C0434D}" srcOrd="2" destOrd="0" parTransId="{930B6CEB-0330-456D-947C-E37364C4A710}" sibTransId="{B0627233-8CAC-4450-941F-4DD936F55CF0}"/>
    <dgm:cxn modelId="{07DA8802-FEA4-424A-A99A-40F3B15AB384}" type="presOf" srcId="{F3FEB036-71AE-4E30-9997-06708CF358C9}" destId="{B2068B76-846C-4024-8367-940897DADE99}" srcOrd="0" destOrd="0" presId="urn:microsoft.com/office/officeart/2005/8/layout/radial5"/>
    <dgm:cxn modelId="{15729403-4504-4D5A-8764-1D063DB04E07}" srcId="{D6B52054-A7A1-41EF-B3AC-871630601A86}" destId="{257A8411-F423-45E7-9343-A54DB6DC15C1}" srcOrd="6" destOrd="0" parTransId="{41885030-D076-4D30-9DA9-13FB379D7E95}" sibTransId="{2A126D5E-8247-4C73-8E0E-0579F66EF239}"/>
    <dgm:cxn modelId="{D249DBFC-FAD9-4572-9808-009ECBE5A347}" type="presParOf" srcId="{46B6DBFC-C35A-4A68-B40B-BECCBE3C8B37}" destId="{6B2AAF45-21B4-4362-9A7D-5E7E0B5FF84A}" srcOrd="0" destOrd="0" presId="urn:microsoft.com/office/officeart/2005/8/layout/radial5"/>
    <dgm:cxn modelId="{040D71F9-DA01-4949-BD9B-727776275556}" type="presParOf" srcId="{46B6DBFC-C35A-4A68-B40B-BECCBE3C8B37}" destId="{B2068B76-846C-4024-8367-940897DADE99}" srcOrd="1" destOrd="0" presId="urn:microsoft.com/office/officeart/2005/8/layout/radial5"/>
    <dgm:cxn modelId="{525F44C7-664D-4877-81F0-ACBDF0135080}" type="presParOf" srcId="{B2068B76-846C-4024-8367-940897DADE99}" destId="{22AA43E9-517A-42DE-AC0D-37C310B58AE2}" srcOrd="0" destOrd="0" presId="urn:microsoft.com/office/officeart/2005/8/layout/radial5"/>
    <dgm:cxn modelId="{CC435EC4-4CB4-426D-BDCA-34BCF982627F}" type="presParOf" srcId="{46B6DBFC-C35A-4A68-B40B-BECCBE3C8B37}" destId="{9E073F34-1B74-4DFC-87AA-FCE17CDC8358}" srcOrd="2" destOrd="0" presId="urn:microsoft.com/office/officeart/2005/8/layout/radial5"/>
    <dgm:cxn modelId="{0AD7BE9B-7812-4C9B-822E-7779F601E708}" type="presParOf" srcId="{46B6DBFC-C35A-4A68-B40B-BECCBE3C8B37}" destId="{7A86866E-7250-4241-93C5-E689F53A4A48}" srcOrd="3" destOrd="0" presId="urn:microsoft.com/office/officeart/2005/8/layout/radial5"/>
    <dgm:cxn modelId="{1C446D73-2DC9-41E5-8B31-0D6178CFB07C}" type="presParOf" srcId="{7A86866E-7250-4241-93C5-E689F53A4A48}" destId="{165C051E-86AB-4948-B3A9-B65F0B77F957}" srcOrd="0" destOrd="0" presId="urn:microsoft.com/office/officeart/2005/8/layout/radial5"/>
    <dgm:cxn modelId="{D890BDBE-9B9E-4200-9D88-5584BF7170C1}" type="presParOf" srcId="{46B6DBFC-C35A-4A68-B40B-BECCBE3C8B37}" destId="{459636FA-D1BE-4304-812B-14C2843389F2}" srcOrd="4" destOrd="0" presId="urn:microsoft.com/office/officeart/2005/8/layout/radial5"/>
    <dgm:cxn modelId="{D257CC68-0348-45D3-A3E1-C110C4D0C8AC}" type="presParOf" srcId="{46B6DBFC-C35A-4A68-B40B-BECCBE3C8B37}" destId="{583172AC-F19E-4351-995F-AE9B968080E8}" srcOrd="5" destOrd="0" presId="urn:microsoft.com/office/officeart/2005/8/layout/radial5"/>
    <dgm:cxn modelId="{A32462B2-DB6D-40EE-B41F-42402D875DE0}" type="presParOf" srcId="{583172AC-F19E-4351-995F-AE9B968080E8}" destId="{956F9797-C741-4548-B80B-1750BB5C9BB1}" srcOrd="0" destOrd="0" presId="urn:microsoft.com/office/officeart/2005/8/layout/radial5"/>
    <dgm:cxn modelId="{CF73A122-3E3A-46FB-98A6-B5E04C6F59CB}" type="presParOf" srcId="{46B6DBFC-C35A-4A68-B40B-BECCBE3C8B37}" destId="{0A8517A7-6E3E-407E-8695-C381AE316613}" srcOrd="6" destOrd="0" presId="urn:microsoft.com/office/officeart/2005/8/layout/radial5"/>
    <dgm:cxn modelId="{BD7388BF-A9A5-4CF4-A3AE-2EC07228650A}" type="presParOf" srcId="{46B6DBFC-C35A-4A68-B40B-BECCBE3C8B37}" destId="{CED2D593-0F99-4182-9043-72AEE8C1C71B}" srcOrd="7" destOrd="0" presId="urn:microsoft.com/office/officeart/2005/8/layout/radial5"/>
    <dgm:cxn modelId="{5052E18E-C912-42E3-B10F-1373A1582D34}" type="presParOf" srcId="{CED2D593-0F99-4182-9043-72AEE8C1C71B}" destId="{53880162-9846-4D0A-8F53-BC6D44CF342C}" srcOrd="0" destOrd="0" presId="urn:microsoft.com/office/officeart/2005/8/layout/radial5"/>
    <dgm:cxn modelId="{FDFA166C-19F6-4930-977E-64C9E2F6F3EF}" type="presParOf" srcId="{46B6DBFC-C35A-4A68-B40B-BECCBE3C8B37}" destId="{77A0DB9B-1C63-4E1F-A454-053B709C6584}" srcOrd="8" destOrd="0" presId="urn:microsoft.com/office/officeart/2005/8/layout/radial5"/>
    <dgm:cxn modelId="{FAF8D20C-E900-4558-BC42-1B08C614A838}" type="presParOf" srcId="{46B6DBFC-C35A-4A68-B40B-BECCBE3C8B37}" destId="{9DB669A4-B139-4921-9D6F-0EC4BBEB9209}" srcOrd="9" destOrd="0" presId="urn:microsoft.com/office/officeart/2005/8/layout/radial5"/>
    <dgm:cxn modelId="{0223520D-8063-4B97-8E35-4C73540F8A30}" type="presParOf" srcId="{9DB669A4-B139-4921-9D6F-0EC4BBEB9209}" destId="{76D6B3C2-CCF8-43CC-85FC-5E720CF4F7F4}" srcOrd="0" destOrd="0" presId="urn:microsoft.com/office/officeart/2005/8/layout/radial5"/>
    <dgm:cxn modelId="{CB3AA363-EC87-4F59-B9D4-0CE1DE3F90F2}" type="presParOf" srcId="{46B6DBFC-C35A-4A68-B40B-BECCBE3C8B37}" destId="{14D980FF-7600-420A-B87B-0F8B76564A8D}" srcOrd="10" destOrd="0" presId="urn:microsoft.com/office/officeart/2005/8/layout/radial5"/>
    <dgm:cxn modelId="{3B9043B6-4489-468E-90BD-5DF016DF2703}" type="presParOf" srcId="{46B6DBFC-C35A-4A68-B40B-BECCBE3C8B37}" destId="{54BE23C1-5C57-4127-AA70-37FC04903A1D}" srcOrd="11" destOrd="0" presId="urn:microsoft.com/office/officeart/2005/8/layout/radial5"/>
    <dgm:cxn modelId="{E6D626E4-D2B0-47E5-BFD9-52338DDFAD85}" type="presParOf" srcId="{54BE23C1-5C57-4127-AA70-37FC04903A1D}" destId="{3B0C63BF-9510-48D4-85A6-EBDD40E5FDF8}" srcOrd="0" destOrd="0" presId="urn:microsoft.com/office/officeart/2005/8/layout/radial5"/>
    <dgm:cxn modelId="{7C4377D7-30E7-4192-8B95-CD2ADAF349E6}" type="presParOf" srcId="{46B6DBFC-C35A-4A68-B40B-BECCBE3C8B37}" destId="{68901336-35F9-47A0-85FC-26A60382EC5A}" srcOrd="12" destOrd="0" presId="urn:microsoft.com/office/officeart/2005/8/layout/radial5"/>
    <dgm:cxn modelId="{94125CB5-E097-4CEC-82C4-51159AE63AB8}" type="presParOf" srcId="{46B6DBFC-C35A-4A68-B40B-BECCBE3C8B37}" destId="{18CD15CA-F1EB-4521-A487-9F85CD1918A6}" srcOrd="13" destOrd="0" presId="urn:microsoft.com/office/officeart/2005/8/layout/radial5"/>
    <dgm:cxn modelId="{6C919B6C-C168-4149-B2D3-5CD995C45D3D}" type="presParOf" srcId="{18CD15CA-F1EB-4521-A487-9F85CD1918A6}" destId="{8E738A1C-1DF5-4E78-82F4-D7599077D200}" srcOrd="0" destOrd="0" presId="urn:microsoft.com/office/officeart/2005/8/layout/radial5"/>
    <dgm:cxn modelId="{A1A0080C-045C-416C-855B-06787E202BD9}" type="presParOf" srcId="{46B6DBFC-C35A-4A68-B40B-BECCBE3C8B37}" destId="{DD04A9DC-1A4C-4887-AD6A-EDE7AD9A0806}" srcOrd="14" destOrd="0" presId="urn:microsoft.com/office/officeart/2005/8/layout/radial5"/>
    <dgm:cxn modelId="{7979938F-5DE7-43FE-A456-821437AB443D}" type="presParOf" srcId="{46B6DBFC-C35A-4A68-B40B-BECCBE3C8B37}" destId="{CA12CF1A-E3E2-408D-9462-9DA1E8FC7364}" srcOrd="15" destOrd="0" presId="urn:microsoft.com/office/officeart/2005/8/layout/radial5"/>
    <dgm:cxn modelId="{70BF559C-C323-474D-BCAC-66E9265B16AA}" type="presParOf" srcId="{CA12CF1A-E3E2-408D-9462-9DA1E8FC7364}" destId="{63F2F7AC-C107-413C-AECD-17B65F4D03C8}" srcOrd="0" destOrd="0" presId="urn:microsoft.com/office/officeart/2005/8/layout/radial5"/>
    <dgm:cxn modelId="{D5E92ECE-04A9-4026-B3DF-30EC7D028358}" type="presParOf" srcId="{46B6DBFC-C35A-4A68-B40B-BECCBE3C8B37}" destId="{3F9CD411-02FD-44FE-B331-602B61A2338B}" srcOrd="16" destOrd="0" presId="urn:microsoft.com/office/officeart/2005/8/layout/radial5"/>
    <dgm:cxn modelId="{84E08D3A-46B6-4739-8A01-7DFE7D3EA167}" type="presParOf" srcId="{46B6DBFC-C35A-4A68-B40B-BECCBE3C8B37}" destId="{192190AB-DD04-4359-910C-23C61D098B57}" srcOrd="17" destOrd="0" presId="urn:microsoft.com/office/officeart/2005/8/layout/radial5"/>
    <dgm:cxn modelId="{A7B01754-16FA-4D19-BEB5-652C2C0B8345}" type="presParOf" srcId="{192190AB-DD04-4359-910C-23C61D098B57}" destId="{00EED341-65FC-4F65-AA1A-4DDF1C30CF0E}" srcOrd="0" destOrd="0" presId="urn:microsoft.com/office/officeart/2005/8/layout/radial5"/>
    <dgm:cxn modelId="{CE44A70F-F55E-4F1A-91FF-2EBA97E31E61}" type="presParOf" srcId="{46B6DBFC-C35A-4A68-B40B-BECCBE3C8B37}" destId="{D1FE8A53-E361-48CB-8EB1-E5D17DFE8CE1}" srcOrd="18" destOrd="0" presId="urn:microsoft.com/office/officeart/2005/8/layout/radial5"/>
    <dgm:cxn modelId="{94738CAA-33F2-46A6-8B0D-EE3700B789B3}" type="presParOf" srcId="{46B6DBFC-C35A-4A68-B40B-BECCBE3C8B37}" destId="{ED7F7495-CBE9-4932-8455-977029851100}" srcOrd="19" destOrd="0" presId="urn:microsoft.com/office/officeart/2005/8/layout/radial5"/>
    <dgm:cxn modelId="{16A25057-3764-484D-81DD-416ADA949A5D}" type="presParOf" srcId="{ED7F7495-CBE9-4932-8455-977029851100}" destId="{07D54925-0C4B-4612-9A31-A23F5468EC65}" srcOrd="0" destOrd="0" presId="urn:microsoft.com/office/officeart/2005/8/layout/radial5"/>
    <dgm:cxn modelId="{9A24D5A3-E000-49A8-9065-56A8128DEE61}" type="presParOf" srcId="{46B6DBFC-C35A-4A68-B40B-BECCBE3C8B37}" destId="{11BB8F94-9BCE-4E30-B0C2-3DE6A184B39E}" srcOrd="2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D80E657-7E62-44D5-9439-2DC8573D4EE8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050CBD-EFB9-4F2C-95AE-A4270B0580E6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FF9999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800" b="1" dirty="0" smtClean="0">
              <a:solidFill>
                <a:srgbClr val="008000"/>
              </a:solidFill>
            </a:rPr>
            <a:t>ДОХОДЫ</a:t>
          </a:r>
          <a:endParaRPr lang="ru-RU" sz="2800" b="1" dirty="0">
            <a:solidFill>
              <a:srgbClr val="008000"/>
            </a:solidFill>
          </a:endParaRPr>
        </a:p>
      </dgm:t>
    </dgm:pt>
    <dgm:pt modelId="{775C8179-4555-4CD3-A3E7-238520032E02}" type="parTrans" cxnId="{B4530931-95E4-4376-B0CD-152E8848BD75}">
      <dgm:prSet/>
      <dgm:spPr/>
      <dgm:t>
        <a:bodyPr/>
        <a:lstStyle/>
        <a:p>
          <a:endParaRPr lang="ru-RU"/>
        </a:p>
      </dgm:t>
    </dgm:pt>
    <dgm:pt modelId="{A03D5A07-3445-4F72-B06C-98BE7EA0B0CB}" type="sibTrans" cxnId="{B4530931-95E4-4376-B0CD-152E8848BD75}">
      <dgm:prSet/>
      <dgm:spPr/>
      <dgm:t>
        <a:bodyPr/>
        <a:lstStyle/>
        <a:p>
          <a:endParaRPr lang="ru-RU"/>
        </a:p>
      </dgm:t>
    </dgm:pt>
    <dgm:pt modelId="{E5E39F3F-6800-4B56-8219-3DCA6B5145FF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33CC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800" b="1" dirty="0" smtClean="0">
              <a:solidFill>
                <a:srgbClr val="000099"/>
              </a:solidFill>
            </a:rPr>
            <a:t>РАСХОДЫ</a:t>
          </a:r>
          <a:endParaRPr lang="ru-RU" sz="2800" b="1" dirty="0">
            <a:solidFill>
              <a:srgbClr val="000099"/>
            </a:solidFill>
          </a:endParaRPr>
        </a:p>
      </dgm:t>
    </dgm:pt>
    <dgm:pt modelId="{E39C539D-F75A-4808-9849-F5417DA63A0E}" type="parTrans" cxnId="{00DE3365-04AF-4306-9C99-EFEF283D3038}">
      <dgm:prSet/>
      <dgm:spPr/>
      <dgm:t>
        <a:bodyPr/>
        <a:lstStyle/>
        <a:p>
          <a:endParaRPr lang="ru-RU"/>
        </a:p>
      </dgm:t>
    </dgm:pt>
    <dgm:pt modelId="{212A3CCE-6754-4ED9-8543-5B97E29157B6}" type="sibTrans" cxnId="{00DE3365-04AF-4306-9C99-EFEF283D3038}">
      <dgm:prSet/>
      <dgm:spPr/>
      <dgm:t>
        <a:bodyPr/>
        <a:lstStyle/>
        <a:p>
          <a:endParaRPr lang="ru-RU"/>
        </a:p>
      </dgm:t>
    </dgm:pt>
    <dgm:pt modelId="{DB45F8D1-1055-41B6-82E0-19A9B5931348}">
      <dgm:prSet phldrT="[Текст]"/>
      <dgm:spPr>
        <a:solidFill>
          <a:srgbClr val="CC0000">
            <a:alpha val="90000"/>
          </a:srgbClr>
        </a:solidFill>
      </dgm:spPr>
      <dgm:t>
        <a:bodyPr/>
        <a:lstStyle/>
        <a:p>
          <a:endParaRPr lang="ru-RU" dirty="0"/>
        </a:p>
      </dgm:t>
    </dgm:pt>
    <dgm:pt modelId="{23C6D470-4E3C-4B31-9B3B-8A2FCEDAAF03}" type="parTrans" cxnId="{0566D3FB-8678-4572-98EE-06B4F0915E24}">
      <dgm:prSet/>
      <dgm:spPr/>
      <dgm:t>
        <a:bodyPr/>
        <a:lstStyle/>
        <a:p>
          <a:endParaRPr lang="ru-RU"/>
        </a:p>
      </dgm:t>
    </dgm:pt>
    <dgm:pt modelId="{5312BC41-5830-4A55-9F97-552537CE9FAB}" type="sibTrans" cxnId="{0566D3FB-8678-4572-98EE-06B4F0915E24}">
      <dgm:prSet/>
      <dgm:spPr/>
      <dgm:t>
        <a:bodyPr/>
        <a:lstStyle/>
        <a:p>
          <a:endParaRPr lang="ru-RU"/>
        </a:p>
      </dgm:t>
    </dgm:pt>
    <dgm:pt modelId="{2D1AEE3D-DE6C-40BF-8F44-FC6F42119A39}" type="pres">
      <dgm:prSet presAssocID="{9D80E657-7E62-44D5-9439-2DC8573D4EE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4395A3D-B914-4570-998D-69B492F73719}" type="pres">
      <dgm:prSet presAssocID="{38050CBD-EFB9-4F2C-95AE-A4270B0580E6}" presName="linNode" presStyleCnt="0"/>
      <dgm:spPr/>
    </dgm:pt>
    <dgm:pt modelId="{53F6E782-9060-465F-847E-318376B535EE}" type="pres">
      <dgm:prSet presAssocID="{38050CBD-EFB9-4F2C-95AE-A4270B0580E6}" presName="parentShp" presStyleLbl="node1" presStyleIdx="0" presStyleCnt="2" custScaleX="133613" custLinFactNeighborX="3623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D9D326-22AA-4F10-BB4D-582330FF2F48}" type="pres">
      <dgm:prSet presAssocID="{38050CBD-EFB9-4F2C-95AE-A4270B0580E6}" presName="childShp" presStyleLbl="bgAccFollowNode1" presStyleIdx="0" presStyleCnt="2" custScaleX="40392" custLinFactNeighborX="-1267" custLinFactNeighborY="7218">
        <dgm:presLayoutVars>
          <dgm:bulletEnabled val="1"/>
        </dgm:presLayoutVars>
      </dgm:prSet>
      <dgm:spPr>
        <a:prstGeom prst="rightArrow">
          <a:avLst/>
        </a:prstGeom>
        <a:solidFill>
          <a:srgbClr val="CC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6BF507CF-F191-47B5-B120-99AE975BE8FD}" type="pres">
      <dgm:prSet presAssocID="{A03D5A07-3445-4F72-B06C-98BE7EA0B0CB}" presName="spacing" presStyleCnt="0"/>
      <dgm:spPr/>
    </dgm:pt>
    <dgm:pt modelId="{025F8E27-E41B-4C20-A9D0-792BC95FEC92}" type="pres">
      <dgm:prSet presAssocID="{E5E39F3F-6800-4B56-8219-3DCA6B5145FF}" presName="linNode" presStyleCnt="0"/>
      <dgm:spPr/>
    </dgm:pt>
    <dgm:pt modelId="{637B6A9D-1A2B-4359-A87B-C87954D62ED9}" type="pres">
      <dgm:prSet presAssocID="{E5E39F3F-6800-4B56-8219-3DCA6B5145FF}" presName="parentShp" presStyleLbl="node1" presStyleIdx="1" presStyleCnt="2" custScaleX="132424" custLinFactNeighborX="1861" custLinFactNeighborY="-13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1635A-305C-4CC9-A3DB-783419CB3F29}" type="pres">
      <dgm:prSet presAssocID="{E5E39F3F-6800-4B56-8219-3DCA6B5145FF}" presName="childShp" presStyleLbl="bgAccFollowNode1" presStyleIdx="1" presStyleCnt="2" custScaleX="37662" custLinFactNeighborX="1375" custLinFactNeighborY="-5000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</dgm:ptLst>
  <dgm:cxnLst>
    <dgm:cxn modelId="{00DE3365-04AF-4306-9C99-EFEF283D3038}" srcId="{9D80E657-7E62-44D5-9439-2DC8573D4EE8}" destId="{E5E39F3F-6800-4B56-8219-3DCA6B5145FF}" srcOrd="1" destOrd="0" parTransId="{E39C539D-F75A-4808-9849-F5417DA63A0E}" sibTransId="{212A3CCE-6754-4ED9-8543-5B97E29157B6}"/>
    <dgm:cxn modelId="{98550417-B93B-43BD-8F06-322EC9889A63}" type="presOf" srcId="{E5E39F3F-6800-4B56-8219-3DCA6B5145FF}" destId="{637B6A9D-1A2B-4359-A87B-C87954D62ED9}" srcOrd="0" destOrd="0" presId="urn:microsoft.com/office/officeart/2005/8/layout/vList6"/>
    <dgm:cxn modelId="{470AF663-C413-443A-AB2D-2DDBD13A6CC4}" type="presOf" srcId="{9D80E657-7E62-44D5-9439-2DC8573D4EE8}" destId="{2D1AEE3D-DE6C-40BF-8F44-FC6F42119A39}" srcOrd="0" destOrd="0" presId="urn:microsoft.com/office/officeart/2005/8/layout/vList6"/>
    <dgm:cxn modelId="{0566D3FB-8678-4572-98EE-06B4F0915E24}" srcId="{E5E39F3F-6800-4B56-8219-3DCA6B5145FF}" destId="{DB45F8D1-1055-41B6-82E0-19A9B5931348}" srcOrd="0" destOrd="0" parTransId="{23C6D470-4E3C-4B31-9B3B-8A2FCEDAAF03}" sibTransId="{5312BC41-5830-4A55-9F97-552537CE9FAB}"/>
    <dgm:cxn modelId="{7060ACB7-F0BD-4C15-B716-AE398D599668}" type="presOf" srcId="{DB45F8D1-1055-41B6-82E0-19A9B5931348}" destId="{2651635A-305C-4CC9-A3DB-783419CB3F29}" srcOrd="0" destOrd="0" presId="urn:microsoft.com/office/officeart/2005/8/layout/vList6"/>
    <dgm:cxn modelId="{B4530931-95E4-4376-B0CD-152E8848BD75}" srcId="{9D80E657-7E62-44D5-9439-2DC8573D4EE8}" destId="{38050CBD-EFB9-4F2C-95AE-A4270B0580E6}" srcOrd="0" destOrd="0" parTransId="{775C8179-4555-4CD3-A3E7-238520032E02}" sibTransId="{A03D5A07-3445-4F72-B06C-98BE7EA0B0CB}"/>
    <dgm:cxn modelId="{FB725F90-A82B-4435-9773-D67412DE39F3}" type="presOf" srcId="{38050CBD-EFB9-4F2C-95AE-A4270B0580E6}" destId="{53F6E782-9060-465F-847E-318376B535EE}" srcOrd="0" destOrd="0" presId="urn:microsoft.com/office/officeart/2005/8/layout/vList6"/>
    <dgm:cxn modelId="{6966830F-97FF-4BA3-9995-4785933E7528}" type="presParOf" srcId="{2D1AEE3D-DE6C-40BF-8F44-FC6F42119A39}" destId="{34395A3D-B914-4570-998D-69B492F73719}" srcOrd="0" destOrd="0" presId="urn:microsoft.com/office/officeart/2005/8/layout/vList6"/>
    <dgm:cxn modelId="{CAF8817E-BC66-483E-916F-1AD17C55E2AD}" type="presParOf" srcId="{34395A3D-B914-4570-998D-69B492F73719}" destId="{53F6E782-9060-465F-847E-318376B535EE}" srcOrd="0" destOrd="0" presId="urn:microsoft.com/office/officeart/2005/8/layout/vList6"/>
    <dgm:cxn modelId="{3FC12CB6-99AE-4BC0-8E72-E5D42E5DFFD5}" type="presParOf" srcId="{34395A3D-B914-4570-998D-69B492F73719}" destId="{E0D9D326-22AA-4F10-BB4D-582330FF2F48}" srcOrd="1" destOrd="0" presId="urn:microsoft.com/office/officeart/2005/8/layout/vList6"/>
    <dgm:cxn modelId="{C5E85177-D08F-4A5E-A7FB-D486ED10E092}" type="presParOf" srcId="{2D1AEE3D-DE6C-40BF-8F44-FC6F42119A39}" destId="{6BF507CF-F191-47B5-B120-99AE975BE8FD}" srcOrd="1" destOrd="0" presId="urn:microsoft.com/office/officeart/2005/8/layout/vList6"/>
    <dgm:cxn modelId="{8085D8E7-A31D-46B9-B058-96989487D5C0}" type="presParOf" srcId="{2D1AEE3D-DE6C-40BF-8F44-FC6F42119A39}" destId="{025F8E27-E41B-4C20-A9D0-792BC95FEC92}" srcOrd="2" destOrd="0" presId="urn:microsoft.com/office/officeart/2005/8/layout/vList6"/>
    <dgm:cxn modelId="{A4853561-73AA-4BB0-9F82-3605896D5AF3}" type="presParOf" srcId="{025F8E27-E41B-4C20-A9D0-792BC95FEC92}" destId="{637B6A9D-1A2B-4359-A87B-C87954D62ED9}" srcOrd="0" destOrd="0" presId="urn:microsoft.com/office/officeart/2005/8/layout/vList6"/>
    <dgm:cxn modelId="{2336AF7D-9D0B-4965-B7A4-AA338DF5288A}" type="presParOf" srcId="{025F8E27-E41B-4C20-A9D0-792BC95FEC92}" destId="{2651635A-305C-4CC9-A3DB-783419CB3F2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6B68222-94FD-48EC-939F-E46BCAAC6FE3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23E34F-8AD2-42E8-8398-35AFB23FB70D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FF9999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800" b="1" dirty="0" smtClean="0">
              <a:solidFill>
                <a:srgbClr val="008000"/>
              </a:solidFill>
            </a:rPr>
            <a:t>ДОХОДЫ</a:t>
          </a:r>
          <a:endParaRPr lang="ru-RU" sz="2800" b="1" dirty="0">
            <a:solidFill>
              <a:srgbClr val="008000"/>
            </a:solidFill>
          </a:endParaRPr>
        </a:p>
      </dgm:t>
    </dgm:pt>
    <dgm:pt modelId="{1A8EF021-1F11-44D4-BB09-8F8B66964B94}" type="parTrans" cxnId="{ADF60D4B-5D35-4A70-9946-1583FA461016}">
      <dgm:prSet/>
      <dgm:spPr/>
      <dgm:t>
        <a:bodyPr/>
        <a:lstStyle/>
        <a:p>
          <a:endParaRPr lang="ru-RU"/>
        </a:p>
      </dgm:t>
    </dgm:pt>
    <dgm:pt modelId="{E030A4E6-674D-4ABA-9207-81FC753A19BE}" type="sibTrans" cxnId="{ADF60D4B-5D35-4A70-9946-1583FA461016}">
      <dgm:prSet/>
      <dgm:spPr/>
      <dgm:t>
        <a:bodyPr/>
        <a:lstStyle/>
        <a:p>
          <a:endParaRPr lang="ru-RU"/>
        </a:p>
      </dgm:t>
    </dgm:pt>
    <dgm:pt modelId="{63BC9C11-B898-4492-9EF9-72488456D03E}">
      <dgm:prSet phldrT="[Текст]"/>
      <dgm:spPr>
        <a:solidFill>
          <a:srgbClr val="CC0000">
            <a:alpha val="90000"/>
          </a:srgbClr>
        </a:solidFill>
      </dgm:spPr>
      <dgm:t>
        <a:bodyPr/>
        <a:lstStyle/>
        <a:p>
          <a:endParaRPr lang="ru-RU" dirty="0"/>
        </a:p>
      </dgm:t>
    </dgm:pt>
    <dgm:pt modelId="{D0EF7F0F-BA4F-467D-8D79-89825BBAC0E9}" type="parTrans" cxnId="{2E47CEE2-7EB9-4B01-B123-258F484B2331}">
      <dgm:prSet/>
      <dgm:spPr/>
      <dgm:t>
        <a:bodyPr/>
        <a:lstStyle/>
        <a:p>
          <a:endParaRPr lang="ru-RU"/>
        </a:p>
      </dgm:t>
    </dgm:pt>
    <dgm:pt modelId="{A40B3791-8577-42C8-868F-FB3FC1C044DA}" type="sibTrans" cxnId="{2E47CEE2-7EB9-4B01-B123-258F484B2331}">
      <dgm:prSet/>
      <dgm:spPr/>
      <dgm:t>
        <a:bodyPr/>
        <a:lstStyle/>
        <a:p>
          <a:endParaRPr lang="ru-RU"/>
        </a:p>
      </dgm:t>
    </dgm:pt>
    <dgm:pt modelId="{0910C74D-58AE-4E64-9BB4-20EBA682A85B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33CC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800" b="1" dirty="0" smtClean="0">
              <a:solidFill>
                <a:srgbClr val="000099"/>
              </a:solidFill>
            </a:rPr>
            <a:t>РАСХОДЫ</a:t>
          </a:r>
          <a:endParaRPr lang="ru-RU" sz="2800" b="1" dirty="0">
            <a:solidFill>
              <a:srgbClr val="000099"/>
            </a:solidFill>
          </a:endParaRPr>
        </a:p>
      </dgm:t>
    </dgm:pt>
    <dgm:pt modelId="{92CD2D8C-BFE6-4F40-9F0D-FF2A5C31EC36}" type="parTrans" cxnId="{25B12FAE-88D1-44B2-9501-D350CFF1F309}">
      <dgm:prSet/>
      <dgm:spPr/>
      <dgm:t>
        <a:bodyPr/>
        <a:lstStyle/>
        <a:p>
          <a:endParaRPr lang="ru-RU"/>
        </a:p>
      </dgm:t>
    </dgm:pt>
    <dgm:pt modelId="{98FE32C6-5E3B-4F55-9E08-3BAB787FF086}" type="sibTrans" cxnId="{25B12FAE-88D1-44B2-9501-D350CFF1F309}">
      <dgm:prSet/>
      <dgm:spPr/>
      <dgm:t>
        <a:bodyPr/>
        <a:lstStyle/>
        <a:p>
          <a:endParaRPr lang="ru-RU"/>
        </a:p>
      </dgm:t>
    </dgm:pt>
    <dgm:pt modelId="{769C68FD-7443-4B52-8714-376E16339E9B}">
      <dgm:prSet phldrT="[Текст]"/>
      <dgm:spPr>
        <a:solidFill>
          <a:srgbClr val="CC0000">
            <a:alpha val="90000"/>
          </a:srgbClr>
        </a:solidFill>
      </dgm:spPr>
      <dgm:t>
        <a:bodyPr/>
        <a:lstStyle/>
        <a:p>
          <a:endParaRPr lang="ru-RU" dirty="0"/>
        </a:p>
      </dgm:t>
    </dgm:pt>
    <dgm:pt modelId="{90B2523F-FD84-45EE-9B70-52E874613CA3}" type="parTrans" cxnId="{D0440750-2C6F-43F9-B3DB-3B014EBF229C}">
      <dgm:prSet/>
      <dgm:spPr/>
      <dgm:t>
        <a:bodyPr/>
        <a:lstStyle/>
        <a:p>
          <a:endParaRPr lang="ru-RU"/>
        </a:p>
      </dgm:t>
    </dgm:pt>
    <dgm:pt modelId="{D97842D6-E0B0-4DCD-A0D6-809F2A5520FF}" type="sibTrans" cxnId="{D0440750-2C6F-43F9-B3DB-3B014EBF229C}">
      <dgm:prSet/>
      <dgm:spPr/>
      <dgm:t>
        <a:bodyPr/>
        <a:lstStyle/>
        <a:p>
          <a:endParaRPr lang="ru-RU"/>
        </a:p>
      </dgm:t>
    </dgm:pt>
    <dgm:pt modelId="{591B9C1E-F306-4686-BE52-DA7CC4707029}" type="pres">
      <dgm:prSet presAssocID="{B6B68222-94FD-48EC-939F-E46BCAAC6FE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845130-F4D1-487F-9BA9-E57D45E2B3A8}" type="pres">
      <dgm:prSet presAssocID="{EE23E34F-8AD2-42E8-8398-35AFB23FB70D}" presName="linNode" presStyleCnt="0"/>
      <dgm:spPr/>
    </dgm:pt>
    <dgm:pt modelId="{F3F419D3-6205-463C-B4FF-B9A15B016D5A}" type="pres">
      <dgm:prSet presAssocID="{EE23E34F-8AD2-42E8-8398-35AFB23FB70D}" presName="parentShp" presStyleLbl="node1" presStyleIdx="0" presStyleCnt="2" custScaleX="137101" custLinFactNeighborX="-29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F873D8-DCA2-4E4D-9067-90D2C71767CB}" type="pres">
      <dgm:prSet presAssocID="{EE23E34F-8AD2-42E8-8398-35AFB23FB70D}" presName="childShp" presStyleLbl="bgAccFollowNode1" presStyleIdx="0" presStyleCnt="2" custScaleX="36319" custLinFactNeighborX="-43" custLinFactNeighborY="-26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15FB84E3-A59C-42CD-B61A-9E3BC17CFCB9}" type="pres">
      <dgm:prSet presAssocID="{E030A4E6-674D-4ABA-9207-81FC753A19BE}" presName="spacing" presStyleCnt="0"/>
      <dgm:spPr/>
    </dgm:pt>
    <dgm:pt modelId="{AD464AD5-0B8F-47DD-B387-506D36460048}" type="pres">
      <dgm:prSet presAssocID="{0910C74D-58AE-4E64-9BB4-20EBA682A85B}" presName="linNode" presStyleCnt="0"/>
      <dgm:spPr/>
    </dgm:pt>
    <dgm:pt modelId="{E1443B6B-FA4D-4303-8A0A-1936DA49C10E}" type="pres">
      <dgm:prSet presAssocID="{0910C74D-58AE-4E64-9BB4-20EBA682A85B}" presName="parentShp" presStyleLbl="node1" presStyleIdx="1" presStyleCnt="2" custScaleX="135626" custLinFactNeighborY="-13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672FD0-1385-481A-9591-41E6FBBEB8DC}" type="pres">
      <dgm:prSet presAssocID="{0910C74D-58AE-4E64-9BB4-20EBA682A85B}" presName="childShp" presStyleLbl="bgAccFollowNode1" presStyleIdx="1" presStyleCnt="2" custScaleX="33040" custLinFactNeighborX="380" custLinFactNeighborY="-1378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</dgm:ptLst>
  <dgm:cxnLst>
    <dgm:cxn modelId="{25B12FAE-88D1-44B2-9501-D350CFF1F309}" srcId="{B6B68222-94FD-48EC-939F-E46BCAAC6FE3}" destId="{0910C74D-58AE-4E64-9BB4-20EBA682A85B}" srcOrd="1" destOrd="0" parTransId="{92CD2D8C-BFE6-4F40-9F0D-FF2A5C31EC36}" sibTransId="{98FE32C6-5E3B-4F55-9E08-3BAB787FF086}"/>
    <dgm:cxn modelId="{CC598A81-0BBA-472D-A4E3-875A4DC72B18}" type="presOf" srcId="{B6B68222-94FD-48EC-939F-E46BCAAC6FE3}" destId="{591B9C1E-F306-4686-BE52-DA7CC4707029}" srcOrd="0" destOrd="0" presId="urn:microsoft.com/office/officeart/2005/8/layout/vList6"/>
    <dgm:cxn modelId="{2E47CEE2-7EB9-4B01-B123-258F484B2331}" srcId="{EE23E34F-8AD2-42E8-8398-35AFB23FB70D}" destId="{63BC9C11-B898-4492-9EF9-72488456D03E}" srcOrd="0" destOrd="0" parTransId="{D0EF7F0F-BA4F-467D-8D79-89825BBAC0E9}" sibTransId="{A40B3791-8577-42C8-868F-FB3FC1C044DA}"/>
    <dgm:cxn modelId="{EAA34068-F554-4A74-8743-2E458EFA3AE5}" type="presOf" srcId="{EE23E34F-8AD2-42E8-8398-35AFB23FB70D}" destId="{F3F419D3-6205-463C-B4FF-B9A15B016D5A}" srcOrd="0" destOrd="0" presId="urn:microsoft.com/office/officeart/2005/8/layout/vList6"/>
    <dgm:cxn modelId="{F0CF7AFC-BAB9-4CDA-87A7-0D55400982C3}" type="presOf" srcId="{0910C74D-58AE-4E64-9BB4-20EBA682A85B}" destId="{E1443B6B-FA4D-4303-8A0A-1936DA49C10E}" srcOrd="0" destOrd="0" presId="urn:microsoft.com/office/officeart/2005/8/layout/vList6"/>
    <dgm:cxn modelId="{E97C81F0-E359-42EB-8152-A1AAF5E87F68}" type="presOf" srcId="{769C68FD-7443-4B52-8714-376E16339E9B}" destId="{52672FD0-1385-481A-9591-41E6FBBEB8DC}" srcOrd="0" destOrd="0" presId="urn:microsoft.com/office/officeart/2005/8/layout/vList6"/>
    <dgm:cxn modelId="{D0440750-2C6F-43F9-B3DB-3B014EBF229C}" srcId="{0910C74D-58AE-4E64-9BB4-20EBA682A85B}" destId="{769C68FD-7443-4B52-8714-376E16339E9B}" srcOrd="0" destOrd="0" parTransId="{90B2523F-FD84-45EE-9B70-52E874613CA3}" sibTransId="{D97842D6-E0B0-4DCD-A0D6-809F2A5520FF}"/>
    <dgm:cxn modelId="{ADF60D4B-5D35-4A70-9946-1583FA461016}" srcId="{B6B68222-94FD-48EC-939F-E46BCAAC6FE3}" destId="{EE23E34F-8AD2-42E8-8398-35AFB23FB70D}" srcOrd="0" destOrd="0" parTransId="{1A8EF021-1F11-44D4-BB09-8F8B66964B94}" sibTransId="{E030A4E6-674D-4ABA-9207-81FC753A19BE}"/>
    <dgm:cxn modelId="{71723A33-3A7A-46C9-AD07-F2353187B7EF}" type="presOf" srcId="{63BC9C11-B898-4492-9EF9-72488456D03E}" destId="{97F873D8-DCA2-4E4D-9067-90D2C71767CB}" srcOrd="0" destOrd="0" presId="urn:microsoft.com/office/officeart/2005/8/layout/vList6"/>
    <dgm:cxn modelId="{2402600A-5E1B-4AD6-90D3-95B3A4FB4F41}" type="presParOf" srcId="{591B9C1E-F306-4686-BE52-DA7CC4707029}" destId="{85845130-F4D1-487F-9BA9-E57D45E2B3A8}" srcOrd="0" destOrd="0" presId="urn:microsoft.com/office/officeart/2005/8/layout/vList6"/>
    <dgm:cxn modelId="{B03A5C38-A5BD-4BFB-A68A-9E48160A48C2}" type="presParOf" srcId="{85845130-F4D1-487F-9BA9-E57D45E2B3A8}" destId="{F3F419D3-6205-463C-B4FF-B9A15B016D5A}" srcOrd="0" destOrd="0" presId="urn:microsoft.com/office/officeart/2005/8/layout/vList6"/>
    <dgm:cxn modelId="{9EF939B6-C106-4271-98F3-3F5F6BBB5659}" type="presParOf" srcId="{85845130-F4D1-487F-9BA9-E57D45E2B3A8}" destId="{97F873D8-DCA2-4E4D-9067-90D2C71767CB}" srcOrd="1" destOrd="0" presId="urn:microsoft.com/office/officeart/2005/8/layout/vList6"/>
    <dgm:cxn modelId="{BF472BED-CA94-4C64-B7A9-E605B48F40D2}" type="presParOf" srcId="{591B9C1E-F306-4686-BE52-DA7CC4707029}" destId="{15FB84E3-A59C-42CD-B61A-9E3BC17CFCB9}" srcOrd="1" destOrd="0" presId="urn:microsoft.com/office/officeart/2005/8/layout/vList6"/>
    <dgm:cxn modelId="{0BE9B005-42B3-442D-AB08-899F8166DB9C}" type="presParOf" srcId="{591B9C1E-F306-4686-BE52-DA7CC4707029}" destId="{AD464AD5-0B8F-47DD-B387-506D36460048}" srcOrd="2" destOrd="0" presId="urn:microsoft.com/office/officeart/2005/8/layout/vList6"/>
    <dgm:cxn modelId="{63A4701A-C167-4377-B924-08ACF47CE0EC}" type="presParOf" srcId="{AD464AD5-0B8F-47DD-B387-506D36460048}" destId="{E1443B6B-FA4D-4303-8A0A-1936DA49C10E}" srcOrd="0" destOrd="0" presId="urn:microsoft.com/office/officeart/2005/8/layout/vList6"/>
    <dgm:cxn modelId="{AA7CB4D0-1114-42F6-86DC-3F5985F3D02A}" type="presParOf" srcId="{AD464AD5-0B8F-47DD-B387-506D36460048}" destId="{52672FD0-1385-481A-9591-41E6FBBEB8D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A62876-C97E-46A3-A032-7839E0E8F6CA}">
      <dsp:nvSpPr>
        <dsp:cNvPr id="0" name=""/>
        <dsp:cNvSpPr/>
      </dsp:nvSpPr>
      <dsp:spPr>
        <a:xfrm>
          <a:off x="3148303" y="1359"/>
          <a:ext cx="1870167" cy="995250"/>
        </a:xfrm>
        <a:prstGeom prst="roundRect">
          <a:avLst/>
        </a:prstGeom>
        <a:solidFill>
          <a:srgbClr val="FF990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2">
                  <a:lumMod val="50000"/>
                </a:schemeClr>
              </a:solidFill>
            </a:rPr>
            <a:t>Рассмотрение проекта бюджета на очередной год и плановый период</a:t>
          </a:r>
          <a:endParaRPr lang="ru-RU" sz="15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196887" y="49943"/>
        <a:ext cx="1772999" cy="898082"/>
      </dsp:txXfrm>
    </dsp:sp>
    <dsp:sp modelId="{97A7D945-B2A6-476B-B3DD-BF735E7755A7}">
      <dsp:nvSpPr>
        <dsp:cNvPr id="0" name=""/>
        <dsp:cNvSpPr/>
      </dsp:nvSpPr>
      <dsp:spPr>
        <a:xfrm>
          <a:off x="1626455" y="446941"/>
          <a:ext cx="4690663" cy="4690663"/>
        </a:xfrm>
        <a:custGeom>
          <a:avLst/>
          <a:gdLst/>
          <a:ahLst/>
          <a:cxnLst/>
          <a:rect l="0" t="0" r="0" b="0"/>
          <a:pathLst>
            <a:path>
              <a:moveTo>
                <a:pt x="3399182" y="250103"/>
              </a:moveTo>
              <a:arcTo wR="2345331" hR="2345331" stAng="17802079" swAng="1157136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73FEA8-CF9A-4D67-80CC-4CD684353A06}">
      <dsp:nvSpPr>
        <dsp:cNvPr id="0" name=""/>
        <dsp:cNvSpPr/>
      </dsp:nvSpPr>
      <dsp:spPr>
        <a:xfrm>
          <a:off x="4865653" y="1168457"/>
          <a:ext cx="2394664" cy="995250"/>
        </a:xfrm>
        <a:prstGeom prst="roundRect">
          <a:avLst/>
        </a:prstGeom>
        <a:solidFill>
          <a:srgbClr val="FF99FF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2">
                  <a:lumMod val="50000"/>
                </a:schemeClr>
              </a:solidFill>
            </a:rPr>
            <a:t>Утверждение бюджета на очередной год и плановый период</a:t>
          </a:r>
          <a:endParaRPr lang="ru-RU" sz="15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4914237" y="1217041"/>
        <a:ext cx="2297496" cy="898082"/>
      </dsp:txXfrm>
    </dsp:sp>
    <dsp:sp modelId="{F54648FE-C80B-4B6A-95ED-81F51C5559D6}">
      <dsp:nvSpPr>
        <dsp:cNvPr id="0" name=""/>
        <dsp:cNvSpPr/>
      </dsp:nvSpPr>
      <dsp:spPr>
        <a:xfrm>
          <a:off x="1717646" y="571046"/>
          <a:ext cx="4690663" cy="4690663"/>
        </a:xfrm>
        <a:custGeom>
          <a:avLst/>
          <a:gdLst/>
          <a:ahLst/>
          <a:cxnLst/>
          <a:rect l="0" t="0" r="0" b="0"/>
          <a:pathLst>
            <a:path>
              <a:moveTo>
                <a:pt x="4570923" y="1605520"/>
              </a:moveTo>
              <a:arcTo wR="2345331" hR="2345331" stAng="20496757" swAng="1977234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18F354-18D7-454E-9AE2-9CAC53FFE85E}">
      <dsp:nvSpPr>
        <dsp:cNvPr id="0" name=""/>
        <dsp:cNvSpPr/>
      </dsp:nvSpPr>
      <dsp:spPr>
        <a:xfrm>
          <a:off x="5062294" y="3519356"/>
          <a:ext cx="2104418" cy="995250"/>
        </a:xfrm>
        <a:prstGeom prst="roundRect">
          <a:avLst/>
        </a:prstGeom>
        <a:solidFill>
          <a:srgbClr val="FF99FF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2">
                  <a:lumMod val="50000"/>
                </a:schemeClr>
              </a:solidFill>
            </a:rPr>
            <a:t>Исполнение бюджета в текущем году</a:t>
          </a:r>
          <a:endParaRPr lang="ru-RU" sz="15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5110878" y="3567940"/>
        <a:ext cx="2007250" cy="898082"/>
      </dsp:txXfrm>
    </dsp:sp>
    <dsp:sp modelId="{8AC7C132-958B-4594-A183-89DF89CFC43A}">
      <dsp:nvSpPr>
        <dsp:cNvPr id="0" name=""/>
        <dsp:cNvSpPr/>
      </dsp:nvSpPr>
      <dsp:spPr>
        <a:xfrm>
          <a:off x="1738055" y="498984"/>
          <a:ext cx="4690663" cy="4690663"/>
        </a:xfrm>
        <a:custGeom>
          <a:avLst/>
          <a:gdLst/>
          <a:ahLst/>
          <a:cxnLst/>
          <a:rect l="0" t="0" r="0" b="0"/>
          <a:pathLst>
            <a:path>
              <a:moveTo>
                <a:pt x="3986330" y="4020951"/>
              </a:moveTo>
              <a:arcTo wR="2345331" hR="2345331" stAng="2735884" swAng="1097192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CFF876-9A2A-49AC-8F21-ABFF875C97C9}">
      <dsp:nvSpPr>
        <dsp:cNvPr id="0" name=""/>
        <dsp:cNvSpPr/>
      </dsp:nvSpPr>
      <dsp:spPr>
        <a:xfrm>
          <a:off x="3057850" y="4692022"/>
          <a:ext cx="2051073" cy="99525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2">
                  <a:lumMod val="50000"/>
                </a:schemeClr>
              </a:solidFill>
            </a:rPr>
            <a:t>Формирование отчета об исполнении бюджета предыдущего года</a:t>
          </a:r>
          <a:endParaRPr lang="ru-RU" sz="15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106434" y="4740606"/>
        <a:ext cx="1953905" cy="898082"/>
      </dsp:txXfrm>
    </dsp:sp>
    <dsp:sp modelId="{92D75B88-764F-45EC-8605-0D4BF8391093}">
      <dsp:nvSpPr>
        <dsp:cNvPr id="0" name=""/>
        <dsp:cNvSpPr/>
      </dsp:nvSpPr>
      <dsp:spPr>
        <a:xfrm>
          <a:off x="1738055" y="498984"/>
          <a:ext cx="4690663" cy="4690663"/>
        </a:xfrm>
        <a:custGeom>
          <a:avLst/>
          <a:gdLst/>
          <a:ahLst/>
          <a:cxnLst/>
          <a:rect l="0" t="0" r="0" b="0"/>
          <a:pathLst>
            <a:path>
              <a:moveTo>
                <a:pt x="1312962" y="4451226"/>
              </a:moveTo>
              <a:arcTo wR="2345331" hR="2345331" stAng="6966924" swAng="1097192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9A1BEC-BC47-49BE-B4ED-1D4E2D30E573}">
      <dsp:nvSpPr>
        <dsp:cNvPr id="0" name=""/>
        <dsp:cNvSpPr/>
      </dsp:nvSpPr>
      <dsp:spPr>
        <a:xfrm>
          <a:off x="953039" y="3519356"/>
          <a:ext cx="2198462" cy="99525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2">
                  <a:lumMod val="50000"/>
                </a:schemeClr>
              </a:solidFill>
            </a:rPr>
            <a:t>Утверждение отчета об исполнении бюджета предыдущего года</a:t>
          </a:r>
          <a:endParaRPr lang="ru-RU" sz="15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1001623" y="3567940"/>
        <a:ext cx="2101294" cy="898082"/>
      </dsp:txXfrm>
    </dsp:sp>
    <dsp:sp modelId="{359C00EB-34C1-48C4-AED3-2CD9FD9D2737}">
      <dsp:nvSpPr>
        <dsp:cNvPr id="0" name=""/>
        <dsp:cNvSpPr/>
      </dsp:nvSpPr>
      <dsp:spPr>
        <a:xfrm>
          <a:off x="1774699" y="635761"/>
          <a:ext cx="4690663" cy="4690663"/>
        </a:xfrm>
        <a:custGeom>
          <a:avLst/>
          <a:gdLst/>
          <a:ahLst/>
          <a:cxnLst/>
          <a:rect l="0" t="0" r="0" b="0"/>
          <a:pathLst>
            <a:path>
              <a:moveTo>
                <a:pt x="59701" y="2871139"/>
              </a:moveTo>
              <a:arcTo wR="2345331" hR="2345331" stAng="10022674" swAng="1861229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836C0F-FCD2-4CF3-95A1-A0FC4451D5DF}">
      <dsp:nvSpPr>
        <dsp:cNvPr id="0" name=""/>
        <dsp:cNvSpPr/>
      </dsp:nvSpPr>
      <dsp:spPr>
        <a:xfrm>
          <a:off x="942081" y="1246415"/>
          <a:ext cx="2310389" cy="995250"/>
        </a:xfrm>
        <a:prstGeom prst="roundRect">
          <a:avLst/>
        </a:prstGeom>
        <a:solidFill>
          <a:srgbClr val="FF990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2">
                  <a:lumMod val="50000"/>
                </a:schemeClr>
              </a:solidFill>
            </a:rPr>
            <a:t>Составление проекта бюджета  на очередной год и плановый период</a:t>
          </a:r>
          <a:endParaRPr lang="ru-RU" sz="15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990665" y="1294999"/>
        <a:ext cx="2213221" cy="898082"/>
      </dsp:txXfrm>
    </dsp:sp>
    <dsp:sp modelId="{22004F7F-A351-4A91-A993-398DA9D299AF}">
      <dsp:nvSpPr>
        <dsp:cNvPr id="0" name=""/>
        <dsp:cNvSpPr/>
      </dsp:nvSpPr>
      <dsp:spPr>
        <a:xfrm>
          <a:off x="1920319" y="410189"/>
          <a:ext cx="4690663" cy="4690663"/>
        </a:xfrm>
        <a:custGeom>
          <a:avLst/>
          <a:gdLst/>
          <a:ahLst/>
          <a:cxnLst/>
          <a:rect l="0" t="0" r="0" b="0"/>
          <a:pathLst>
            <a:path>
              <a:moveTo>
                <a:pt x="555652" y="829538"/>
              </a:moveTo>
              <a:arcTo wR="2345331" hR="2345331" stAng="13215803" swAng="1264288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9068D9-DA1D-4C10-9FA6-1E5E34251E41}">
      <dsp:nvSpPr>
        <dsp:cNvPr id="0" name=""/>
        <dsp:cNvSpPr/>
      </dsp:nvSpPr>
      <dsp:spPr>
        <a:xfrm>
          <a:off x="71536" y="2687"/>
          <a:ext cx="3071153" cy="3347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Налоговые вычеты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81341" y="12492"/>
        <a:ext cx="3051543" cy="315147"/>
      </dsp:txXfrm>
    </dsp:sp>
    <dsp:sp modelId="{49191F8C-2AF5-4DAC-9F27-C8A3C5261C41}">
      <dsp:nvSpPr>
        <dsp:cNvPr id="0" name=""/>
        <dsp:cNvSpPr/>
      </dsp:nvSpPr>
      <dsp:spPr>
        <a:xfrm>
          <a:off x="378651" y="337445"/>
          <a:ext cx="365643" cy="13763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6372"/>
              </a:lnTo>
              <a:lnTo>
                <a:pt x="365643" y="13763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A2376C-5595-4619-9535-FC16786CC09E}">
      <dsp:nvSpPr>
        <dsp:cNvPr id="0" name=""/>
        <dsp:cNvSpPr/>
      </dsp:nvSpPr>
      <dsp:spPr>
        <a:xfrm>
          <a:off x="744294" y="576959"/>
          <a:ext cx="4346109" cy="2273716"/>
        </a:xfrm>
        <a:prstGeom prst="roundRect">
          <a:avLst>
            <a:gd name="adj" fmla="val 10000"/>
          </a:avLst>
        </a:prstGeom>
        <a:solidFill>
          <a:schemeClr val="bg2">
            <a:lumMod val="90000"/>
            <a:alpha val="9000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СОЦИАЛЬНЫЕ: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/>
            <a:t>- в сумме доходов, перечисляемых в виде пожертвований;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/>
            <a:t>- в сумме, уплаченной за обучение (но не более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/>
            <a:t>  50 000 рублей);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/>
            <a:t>-в сумме, уплаченной за медицинские услуги;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/>
            <a:t>- в сумме уплаченных пенсионных взносов по договору негосударственного пенсионного обеспечения;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/>
            <a:t>- в сумме уплаченных дополнительных страховых взносов на накопительную часть трудовой пенсии.</a:t>
          </a:r>
          <a:endParaRPr lang="ru-RU" sz="1300" b="0" kern="1200" dirty="0"/>
        </a:p>
      </dsp:txBody>
      <dsp:txXfrm>
        <a:off x="810889" y="643554"/>
        <a:ext cx="4212919" cy="2140526"/>
      </dsp:txXfrm>
    </dsp:sp>
    <dsp:sp modelId="{77B7CADE-2498-4920-B850-120F8F4EA3BB}">
      <dsp:nvSpPr>
        <dsp:cNvPr id="0" name=""/>
        <dsp:cNvSpPr/>
      </dsp:nvSpPr>
      <dsp:spPr>
        <a:xfrm>
          <a:off x="378651" y="337445"/>
          <a:ext cx="304742" cy="3380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0719"/>
              </a:lnTo>
              <a:lnTo>
                <a:pt x="304742" y="33807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CE1C4E-EEB0-4D80-8FC0-CC1F20016717}">
      <dsp:nvSpPr>
        <dsp:cNvPr id="0" name=""/>
        <dsp:cNvSpPr/>
      </dsp:nvSpPr>
      <dsp:spPr>
        <a:xfrm>
          <a:off x="683394" y="3040527"/>
          <a:ext cx="4490131" cy="1355274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СТАНДАРТНЫЕ: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/>
            <a:t>- 1400 рублей – на первого ребенка;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/>
            <a:t>- 1400 рублей – на второго ребенка;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/>
            <a:t>-  3000 рублей – на третьего и каждого последующего ребенка.</a:t>
          </a:r>
          <a:endParaRPr lang="ru-RU" sz="1300" b="0" kern="1200" dirty="0"/>
        </a:p>
      </dsp:txBody>
      <dsp:txXfrm>
        <a:off x="723089" y="3080222"/>
        <a:ext cx="4410741" cy="1275884"/>
      </dsp:txXfrm>
    </dsp:sp>
    <dsp:sp modelId="{099D6A4C-37B7-4180-88AC-11BD4F193D16}">
      <dsp:nvSpPr>
        <dsp:cNvPr id="0" name=""/>
        <dsp:cNvSpPr/>
      </dsp:nvSpPr>
      <dsp:spPr>
        <a:xfrm>
          <a:off x="378651" y="337445"/>
          <a:ext cx="351775" cy="49569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56926"/>
              </a:lnTo>
              <a:lnTo>
                <a:pt x="351775" y="4956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24B6DC-BC05-4FE2-962E-F64357ECDA73}">
      <dsp:nvSpPr>
        <dsp:cNvPr id="0" name=""/>
        <dsp:cNvSpPr/>
      </dsp:nvSpPr>
      <dsp:spPr>
        <a:xfrm>
          <a:off x="730427" y="4612079"/>
          <a:ext cx="4499280" cy="136458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ИМУЩЕСТВЕННЫЕ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/>
            <a:t>в том числе при приобретении имущества (в размере дохода, не превышающего 2 000 000 рублей)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/>
        </a:p>
      </dsp:txBody>
      <dsp:txXfrm>
        <a:off x="770394" y="4652046"/>
        <a:ext cx="4419346" cy="12846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522102-12F7-4913-9764-9302995B7C78}">
      <dsp:nvSpPr>
        <dsp:cNvPr id="0" name=""/>
        <dsp:cNvSpPr/>
      </dsp:nvSpPr>
      <dsp:spPr>
        <a:xfrm>
          <a:off x="2508619" y="1368430"/>
          <a:ext cx="4033631" cy="372709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Расходы за 2019 год всего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953020,0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тыс. руб.</a:t>
          </a:r>
          <a:endParaRPr lang="ru-RU" sz="20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99331" y="1914250"/>
        <a:ext cx="2852207" cy="2635454"/>
      </dsp:txXfrm>
    </dsp:sp>
    <dsp:sp modelId="{1E7A9EE4-6102-419C-B96E-EB11B90FA0E4}">
      <dsp:nvSpPr>
        <dsp:cNvPr id="0" name=""/>
        <dsp:cNvSpPr/>
      </dsp:nvSpPr>
      <dsp:spPr>
        <a:xfrm rot="5400000">
          <a:off x="4307369" y="1568968"/>
          <a:ext cx="436131" cy="35055"/>
        </a:xfrm>
        <a:custGeom>
          <a:avLst/>
          <a:gdLst/>
          <a:ahLst/>
          <a:cxnLst/>
          <a:rect l="0" t="0" r="0" b="0"/>
          <a:pathLst>
            <a:path>
              <a:moveTo>
                <a:pt x="0" y="17527"/>
              </a:moveTo>
              <a:lnTo>
                <a:pt x="436131" y="17527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514532" y="1575593"/>
        <a:ext cx="21806" cy="21806"/>
      </dsp:txXfrm>
    </dsp:sp>
    <dsp:sp modelId="{814699D1-BB2D-45DF-85D2-81F7F1C4C2AB}">
      <dsp:nvSpPr>
        <dsp:cNvPr id="0" name=""/>
        <dsp:cNvSpPr/>
      </dsp:nvSpPr>
      <dsp:spPr>
        <a:xfrm>
          <a:off x="3635012" y="23717"/>
          <a:ext cx="1780844" cy="178084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Администрация МР Салаватский район РБ</a:t>
          </a:r>
          <a:endParaRPr lang="ru-RU" sz="12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95811" y="284516"/>
        <a:ext cx="1259246" cy="1259246"/>
      </dsp:txXfrm>
    </dsp:sp>
    <dsp:sp modelId="{CCB678AF-A81F-410A-ADB0-F930B353CFBA}">
      <dsp:nvSpPr>
        <dsp:cNvPr id="0" name=""/>
        <dsp:cNvSpPr/>
      </dsp:nvSpPr>
      <dsp:spPr>
        <a:xfrm rot="10263607">
          <a:off x="6166479" y="2928825"/>
          <a:ext cx="349286" cy="35055"/>
        </a:xfrm>
        <a:custGeom>
          <a:avLst/>
          <a:gdLst/>
          <a:ahLst/>
          <a:cxnLst/>
          <a:rect l="0" t="0" r="0" b="0"/>
          <a:pathLst>
            <a:path>
              <a:moveTo>
                <a:pt x="0" y="17527"/>
              </a:moveTo>
              <a:lnTo>
                <a:pt x="349286" y="17527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6332389" y="2937621"/>
        <a:ext cx="17464" cy="17464"/>
      </dsp:txXfrm>
    </dsp:sp>
    <dsp:sp modelId="{2F3DAAF8-E3C0-49B8-9498-CED743D01CFE}">
      <dsp:nvSpPr>
        <dsp:cNvPr id="0" name=""/>
        <dsp:cNvSpPr/>
      </dsp:nvSpPr>
      <dsp:spPr>
        <a:xfrm>
          <a:off x="6156170" y="1802477"/>
          <a:ext cx="2032958" cy="2026138"/>
        </a:xfrm>
        <a:prstGeom prst="ellipse">
          <a:avLst/>
        </a:prstGeom>
        <a:gradFill rotWithShape="0">
          <a:gsLst>
            <a:gs pos="0">
              <a:schemeClr val="accent3">
                <a:hueOff val="-4134818"/>
                <a:satOff val="6705"/>
                <a:lumOff val="49"/>
                <a:alphaOff val="0"/>
                <a:shade val="15000"/>
                <a:satMod val="180000"/>
              </a:schemeClr>
            </a:gs>
            <a:gs pos="50000">
              <a:schemeClr val="accent3">
                <a:hueOff val="-4134818"/>
                <a:satOff val="6705"/>
                <a:lumOff val="49"/>
                <a:alphaOff val="0"/>
                <a:shade val="45000"/>
                <a:satMod val="170000"/>
              </a:schemeClr>
            </a:gs>
            <a:gs pos="70000">
              <a:schemeClr val="accent3">
                <a:hueOff val="-4134818"/>
                <a:satOff val="6705"/>
                <a:lumOff val="49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-4134818"/>
                <a:satOff val="6705"/>
                <a:lumOff val="49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Совет МР Салаватский район РБ</a:t>
          </a:r>
          <a:endParaRPr lang="ru-RU" sz="12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453890" y="2099198"/>
        <a:ext cx="1437518" cy="1432696"/>
      </dsp:txXfrm>
    </dsp:sp>
    <dsp:sp modelId="{9C3BEC70-2E73-4156-B4AA-562005D97506}">
      <dsp:nvSpPr>
        <dsp:cNvPr id="0" name=""/>
        <dsp:cNvSpPr/>
      </dsp:nvSpPr>
      <dsp:spPr>
        <a:xfrm rot="13978786">
          <a:off x="5200437" y="4505201"/>
          <a:ext cx="596728" cy="35055"/>
        </a:xfrm>
        <a:custGeom>
          <a:avLst/>
          <a:gdLst/>
          <a:ahLst/>
          <a:cxnLst/>
          <a:rect l="0" t="0" r="0" b="0"/>
          <a:pathLst>
            <a:path>
              <a:moveTo>
                <a:pt x="0" y="17527"/>
              </a:moveTo>
              <a:lnTo>
                <a:pt x="596728" y="17527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483883" y="4507811"/>
        <a:ext cx="29836" cy="29836"/>
      </dsp:txXfrm>
    </dsp:sp>
    <dsp:sp modelId="{6F7F15B6-9D07-4545-903D-E32E439095C0}">
      <dsp:nvSpPr>
        <dsp:cNvPr id="0" name=""/>
        <dsp:cNvSpPr/>
      </dsp:nvSpPr>
      <dsp:spPr>
        <a:xfrm>
          <a:off x="4875073" y="4133746"/>
          <a:ext cx="2003735" cy="1780844"/>
        </a:xfrm>
        <a:prstGeom prst="ellipse">
          <a:avLst/>
        </a:prstGeom>
        <a:gradFill rotWithShape="0">
          <a:gsLst>
            <a:gs pos="0">
              <a:schemeClr val="accent3">
                <a:hueOff val="-8269636"/>
                <a:satOff val="13411"/>
                <a:lumOff val="98"/>
                <a:alphaOff val="0"/>
                <a:shade val="15000"/>
                <a:satMod val="180000"/>
              </a:schemeClr>
            </a:gs>
            <a:gs pos="50000">
              <a:schemeClr val="accent3">
                <a:hueOff val="-8269636"/>
                <a:satOff val="13411"/>
                <a:lumOff val="98"/>
                <a:alphaOff val="0"/>
                <a:shade val="45000"/>
                <a:satMod val="170000"/>
              </a:schemeClr>
            </a:gs>
            <a:gs pos="70000">
              <a:schemeClr val="accent3">
                <a:hueOff val="-8269636"/>
                <a:satOff val="13411"/>
                <a:lumOff val="98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-8269636"/>
                <a:satOff val="13411"/>
                <a:lumOff val="98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Отдел культуры МР Салаватский район РБ</a:t>
          </a:r>
          <a:endParaRPr lang="ru-RU" sz="12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168513" y="4394545"/>
        <a:ext cx="1416855" cy="1259246"/>
      </dsp:txXfrm>
    </dsp:sp>
    <dsp:sp modelId="{D48595C8-6E80-478F-9B88-4410A33FDE2A}">
      <dsp:nvSpPr>
        <dsp:cNvPr id="0" name=""/>
        <dsp:cNvSpPr/>
      </dsp:nvSpPr>
      <dsp:spPr>
        <a:xfrm rot="18388210">
          <a:off x="3264532" y="4508602"/>
          <a:ext cx="608644" cy="35055"/>
        </a:xfrm>
        <a:custGeom>
          <a:avLst/>
          <a:gdLst/>
          <a:ahLst/>
          <a:cxnLst/>
          <a:rect l="0" t="0" r="0" b="0"/>
          <a:pathLst>
            <a:path>
              <a:moveTo>
                <a:pt x="0" y="17527"/>
              </a:moveTo>
              <a:lnTo>
                <a:pt x="608644" y="17527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553638" y="4510914"/>
        <a:ext cx="30432" cy="30432"/>
      </dsp:txXfrm>
    </dsp:sp>
    <dsp:sp modelId="{132C42D7-7971-4A55-A35F-BBDC679EFB47}">
      <dsp:nvSpPr>
        <dsp:cNvPr id="0" name=""/>
        <dsp:cNvSpPr/>
      </dsp:nvSpPr>
      <dsp:spPr>
        <a:xfrm>
          <a:off x="2330052" y="4107030"/>
          <a:ext cx="1780844" cy="1780844"/>
        </a:xfrm>
        <a:prstGeom prst="ellipse">
          <a:avLst/>
        </a:prstGeom>
        <a:gradFill rotWithShape="0">
          <a:gsLst>
            <a:gs pos="0">
              <a:schemeClr val="accent3">
                <a:hueOff val="-12404454"/>
                <a:satOff val="20116"/>
                <a:lumOff val="148"/>
                <a:alphaOff val="0"/>
                <a:shade val="15000"/>
                <a:satMod val="180000"/>
              </a:schemeClr>
            </a:gs>
            <a:gs pos="50000">
              <a:schemeClr val="accent3">
                <a:hueOff val="-12404454"/>
                <a:satOff val="20116"/>
                <a:lumOff val="148"/>
                <a:alphaOff val="0"/>
                <a:shade val="45000"/>
                <a:satMod val="170000"/>
              </a:schemeClr>
            </a:gs>
            <a:gs pos="70000">
              <a:schemeClr val="accent3">
                <a:hueOff val="-12404454"/>
                <a:satOff val="20116"/>
                <a:lumOff val="148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-12404454"/>
                <a:satOff val="20116"/>
                <a:lumOff val="148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Отдел образования МР </a:t>
          </a:r>
          <a:r>
            <a:rPr lang="ru-RU" sz="1200" b="1" kern="1200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Салаватский</a:t>
          </a: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район РБ</a:t>
          </a:r>
          <a:endParaRPr lang="ru-RU" sz="12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90851" y="4367829"/>
        <a:ext cx="1259246" cy="1259246"/>
      </dsp:txXfrm>
    </dsp:sp>
    <dsp:sp modelId="{F47E504F-B148-4AC6-BED8-6F940AE28273}">
      <dsp:nvSpPr>
        <dsp:cNvPr id="0" name=""/>
        <dsp:cNvSpPr/>
      </dsp:nvSpPr>
      <dsp:spPr>
        <a:xfrm rot="961610">
          <a:off x="2597501" y="2675694"/>
          <a:ext cx="104770" cy="35055"/>
        </a:xfrm>
        <a:custGeom>
          <a:avLst/>
          <a:gdLst/>
          <a:ahLst/>
          <a:cxnLst/>
          <a:rect l="0" t="0" r="0" b="0"/>
          <a:pathLst>
            <a:path>
              <a:moveTo>
                <a:pt x="0" y="17527"/>
              </a:moveTo>
              <a:lnTo>
                <a:pt x="104770" y="17527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47267" y="2690602"/>
        <a:ext cx="5238" cy="5238"/>
      </dsp:txXfrm>
    </dsp:sp>
    <dsp:sp modelId="{87DA5514-E21B-4BFA-982B-CA9AAFA4F962}">
      <dsp:nvSpPr>
        <dsp:cNvPr id="0" name=""/>
        <dsp:cNvSpPr/>
      </dsp:nvSpPr>
      <dsp:spPr>
        <a:xfrm>
          <a:off x="891960" y="1563065"/>
          <a:ext cx="1846700" cy="1780844"/>
        </a:xfrm>
        <a:prstGeom prst="ellipse">
          <a:avLst/>
        </a:prstGeom>
        <a:gradFill rotWithShape="0">
          <a:gsLst>
            <a:gs pos="0">
              <a:schemeClr val="accent3">
                <a:hueOff val="-16539272"/>
                <a:satOff val="26822"/>
                <a:lumOff val="197"/>
                <a:alphaOff val="0"/>
                <a:shade val="15000"/>
                <a:satMod val="180000"/>
              </a:schemeClr>
            </a:gs>
            <a:gs pos="50000">
              <a:schemeClr val="accent3">
                <a:hueOff val="-16539272"/>
                <a:satOff val="26822"/>
                <a:lumOff val="197"/>
                <a:alphaOff val="0"/>
                <a:shade val="45000"/>
                <a:satMod val="170000"/>
              </a:schemeClr>
            </a:gs>
            <a:gs pos="70000">
              <a:schemeClr val="accent3">
                <a:hueOff val="-16539272"/>
                <a:satOff val="26822"/>
                <a:lumOff val="197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-16539272"/>
                <a:satOff val="26822"/>
                <a:lumOff val="197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Финансовое управление Администрации МР </a:t>
          </a:r>
          <a:r>
            <a:rPr lang="ru-RU" sz="1200" b="1" kern="1200" dirty="0" err="1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Салаватский</a:t>
          </a:r>
          <a:r>
            <a:rPr lang="ru-RU" sz="1200" b="1" kern="1200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 район РБ</a:t>
          </a:r>
          <a:endParaRPr lang="ru-RU" sz="1200" b="1" kern="1200" dirty="0">
            <a:solidFill>
              <a:srgbClr val="660033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62403" y="1823864"/>
        <a:ext cx="1305814" cy="12592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AAF45-21B4-4362-9A7D-5E7E0B5FF84A}">
      <dsp:nvSpPr>
        <dsp:cNvPr id="0" name=""/>
        <dsp:cNvSpPr/>
      </dsp:nvSpPr>
      <dsp:spPr>
        <a:xfrm>
          <a:off x="3035337" y="1641995"/>
          <a:ext cx="3073030" cy="28211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FF00"/>
              </a:solidFill>
              <a:latin typeface="Cambria" pitchFamily="18" charset="0"/>
            </a:rPr>
            <a:t>Расходы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Cambria" pitchFamily="18" charset="0"/>
            </a:rPr>
            <a:t>953020,0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Cambria" pitchFamily="18" charset="0"/>
            </a:rPr>
            <a:t>тыс. руб.</a:t>
          </a:r>
          <a:endParaRPr lang="ru-RU" sz="2400" b="1" kern="1200" dirty="0">
            <a:solidFill>
              <a:srgbClr val="FFFF00"/>
            </a:solidFill>
            <a:latin typeface="Cambria" pitchFamily="18" charset="0"/>
          </a:endParaRPr>
        </a:p>
      </dsp:txBody>
      <dsp:txXfrm>
        <a:off x="3485372" y="2055139"/>
        <a:ext cx="2172960" cy="1994833"/>
      </dsp:txXfrm>
    </dsp:sp>
    <dsp:sp modelId="{B2068B76-846C-4024-8367-940897DADE99}">
      <dsp:nvSpPr>
        <dsp:cNvPr id="0" name=""/>
        <dsp:cNvSpPr/>
      </dsp:nvSpPr>
      <dsp:spPr>
        <a:xfrm rot="16180512">
          <a:off x="4437130" y="1164267"/>
          <a:ext cx="250848" cy="496401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4474970" y="1301173"/>
        <a:ext cx="175594" cy="297841"/>
      </dsp:txXfrm>
    </dsp:sp>
    <dsp:sp modelId="{9E073F34-1B74-4DFC-87AA-FCE17CDC8358}">
      <dsp:nvSpPr>
        <dsp:cNvPr id="0" name=""/>
        <dsp:cNvSpPr/>
      </dsp:nvSpPr>
      <dsp:spPr>
        <a:xfrm>
          <a:off x="3973861" y="728"/>
          <a:ext cx="1168003" cy="11680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4144911" y="171778"/>
        <a:ext cx="825903" cy="825903"/>
      </dsp:txXfrm>
    </dsp:sp>
    <dsp:sp modelId="{7A86866E-7250-4241-93C5-E689F53A4A48}">
      <dsp:nvSpPr>
        <dsp:cNvPr id="0" name=""/>
        <dsp:cNvSpPr/>
      </dsp:nvSpPr>
      <dsp:spPr>
        <a:xfrm rot="18331180">
          <a:off x="5421521" y="1447918"/>
          <a:ext cx="237141" cy="496401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436426" y="1576150"/>
        <a:ext cx="165999" cy="297841"/>
      </dsp:txXfrm>
    </dsp:sp>
    <dsp:sp modelId="{459636FA-D1BE-4304-812B-14C2843389F2}">
      <dsp:nvSpPr>
        <dsp:cNvPr id="0" name=""/>
        <dsp:cNvSpPr/>
      </dsp:nvSpPr>
      <dsp:spPr>
        <a:xfrm>
          <a:off x="5429261" y="449239"/>
          <a:ext cx="1168003" cy="1168003"/>
        </a:xfrm>
        <a:prstGeom prst="ellipse">
          <a:avLst/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5600311" y="620289"/>
        <a:ext cx="825903" cy="825903"/>
      </dsp:txXfrm>
    </dsp:sp>
    <dsp:sp modelId="{583172AC-F19E-4351-995F-AE9B968080E8}">
      <dsp:nvSpPr>
        <dsp:cNvPr id="0" name=""/>
        <dsp:cNvSpPr/>
      </dsp:nvSpPr>
      <dsp:spPr>
        <a:xfrm rot="20525075">
          <a:off x="6114168" y="2265175"/>
          <a:ext cx="250968" cy="496401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6115993" y="2376035"/>
        <a:ext cx="175678" cy="297841"/>
      </dsp:txXfrm>
    </dsp:sp>
    <dsp:sp modelId="{0A8517A7-6E3E-407E-8695-C381AE316613}">
      <dsp:nvSpPr>
        <dsp:cNvPr id="0" name=""/>
        <dsp:cNvSpPr/>
      </dsp:nvSpPr>
      <dsp:spPr>
        <a:xfrm>
          <a:off x="6443375" y="1674712"/>
          <a:ext cx="1168003" cy="11680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6614425" y="1845762"/>
        <a:ext cx="825903" cy="825903"/>
      </dsp:txXfrm>
    </dsp:sp>
    <dsp:sp modelId="{CED2D593-0F99-4182-9043-72AEE8C1C71B}">
      <dsp:nvSpPr>
        <dsp:cNvPr id="0" name=""/>
        <dsp:cNvSpPr/>
      </dsp:nvSpPr>
      <dsp:spPr>
        <a:xfrm rot="1035236">
          <a:off x="6118091" y="3322287"/>
          <a:ext cx="242738" cy="496401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6119729" y="3410767"/>
        <a:ext cx="169917" cy="297841"/>
      </dsp:txXfrm>
    </dsp:sp>
    <dsp:sp modelId="{77A0DB9B-1C63-4E1F-A454-053B709C6584}">
      <dsp:nvSpPr>
        <dsp:cNvPr id="0" name=""/>
        <dsp:cNvSpPr/>
      </dsp:nvSpPr>
      <dsp:spPr>
        <a:xfrm>
          <a:off x="6438434" y="3229666"/>
          <a:ext cx="1168003" cy="11680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6609484" y="3400716"/>
        <a:ext cx="825903" cy="825903"/>
      </dsp:txXfrm>
    </dsp:sp>
    <dsp:sp modelId="{9DB669A4-B139-4921-9D6F-0EC4BBEB9209}">
      <dsp:nvSpPr>
        <dsp:cNvPr id="0" name=""/>
        <dsp:cNvSpPr/>
      </dsp:nvSpPr>
      <dsp:spPr>
        <a:xfrm rot="3111879">
          <a:off x="5482157" y="4080316"/>
          <a:ext cx="182895" cy="496401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492650" y="4158018"/>
        <a:ext cx="128027" cy="297841"/>
      </dsp:txXfrm>
    </dsp:sp>
    <dsp:sp modelId="{14D980FF-7600-420A-B87B-0F8B76564A8D}">
      <dsp:nvSpPr>
        <dsp:cNvPr id="0" name=""/>
        <dsp:cNvSpPr/>
      </dsp:nvSpPr>
      <dsp:spPr>
        <a:xfrm>
          <a:off x="5459982" y="4343650"/>
          <a:ext cx="1168003" cy="11680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5631032" y="4514700"/>
        <a:ext cx="825903" cy="825903"/>
      </dsp:txXfrm>
    </dsp:sp>
    <dsp:sp modelId="{54BE23C1-5C57-4127-AA70-37FC04903A1D}">
      <dsp:nvSpPr>
        <dsp:cNvPr id="0" name=""/>
        <dsp:cNvSpPr/>
      </dsp:nvSpPr>
      <dsp:spPr>
        <a:xfrm rot="5481180">
          <a:off x="4410733" y="4438751"/>
          <a:ext cx="245033" cy="496401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4448356" y="4501286"/>
        <a:ext cx="171523" cy="297841"/>
      </dsp:txXfrm>
    </dsp:sp>
    <dsp:sp modelId="{68901336-35F9-47A0-85FC-26A60382EC5A}">
      <dsp:nvSpPr>
        <dsp:cNvPr id="0" name=""/>
        <dsp:cNvSpPr/>
      </dsp:nvSpPr>
      <dsp:spPr>
        <a:xfrm>
          <a:off x="3929837" y="4924821"/>
          <a:ext cx="1168003" cy="11680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4100887" y="5095871"/>
        <a:ext cx="825903" cy="825903"/>
      </dsp:txXfrm>
    </dsp:sp>
    <dsp:sp modelId="{18CD15CA-F1EB-4521-A487-9F85CD1918A6}">
      <dsp:nvSpPr>
        <dsp:cNvPr id="0" name=""/>
        <dsp:cNvSpPr/>
      </dsp:nvSpPr>
      <dsp:spPr>
        <a:xfrm rot="7564895">
          <a:off x="3487380" y="4140567"/>
          <a:ext cx="221495" cy="496401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3540171" y="4212996"/>
        <a:ext cx="155047" cy="297841"/>
      </dsp:txXfrm>
    </dsp:sp>
    <dsp:sp modelId="{DD04A9DC-1A4C-4887-AD6A-EDE7AD9A0806}">
      <dsp:nvSpPr>
        <dsp:cNvPr id="0" name=""/>
        <dsp:cNvSpPr/>
      </dsp:nvSpPr>
      <dsp:spPr>
        <a:xfrm>
          <a:off x="2543432" y="4450685"/>
          <a:ext cx="1168003" cy="11680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2714482" y="4621735"/>
        <a:ext cx="825903" cy="825903"/>
      </dsp:txXfrm>
    </dsp:sp>
    <dsp:sp modelId="{CA12CF1A-E3E2-408D-9462-9DA1E8FC7364}">
      <dsp:nvSpPr>
        <dsp:cNvPr id="0" name=""/>
        <dsp:cNvSpPr/>
      </dsp:nvSpPr>
      <dsp:spPr>
        <a:xfrm rot="9728117">
          <a:off x="2868935" y="3323467"/>
          <a:ext cx="184655" cy="496401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2995" y="3414250"/>
        <a:ext cx="129259" cy="297841"/>
      </dsp:txXfrm>
    </dsp:sp>
    <dsp:sp modelId="{3F9CD411-02FD-44FE-B331-602B61A2338B}">
      <dsp:nvSpPr>
        <dsp:cNvPr id="0" name=""/>
        <dsp:cNvSpPr/>
      </dsp:nvSpPr>
      <dsp:spPr>
        <a:xfrm>
          <a:off x="1650640" y="3221864"/>
          <a:ext cx="1168003" cy="11680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1821690" y="3392914"/>
        <a:ext cx="825903" cy="825903"/>
      </dsp:txXfrm>
    </dsp:sp>
    <dsp:sp modelId="{192190AB-DD04-4359-910C-23C61D098B57}">
      <dsp:nvSpPr>
        <dsp:cNvPr id="0" name=""/>
        <dsp:cNvSpPr/>
      </dsp:nvSpPr>
      <dsp:spPr>
        <a:xfrm rot="11900273">
          <a:off x="2824417" y="2261761"/>
          <a:ext cx="220828" cy="496401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888983" y="2371462"/>
        <a:ext cx="154580" cy="297841"/>
      </dsp:txXfrm>
    </dsp:sp>
    <dsp:sp modelId="{D1FE8A53-E361-48CB-8EB1-E5D17DFE8CE1}">
      <dsp:nvSpPr>
        <dsp:cNvPr id="0" name=""/>
        <dsp:cNvSpPr/>
      </dsp:nvSpPr>
      <dsp:spPr>
        <a:xfrm>
          <a:off x="1592803" y="1674711"/>
          <a:ext cx="1168003" cy="11680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1763853" y="1845761"/>
        <a:ext cx="825903" cy="825903"/>
      </dsp:txXfrm>
    </dsp:sp>
    <dsp:sp modelId="{ED7F7495-CBE9-4932-8455-977029851100}">
      <dsp:nvSpPr>
        <dsp:cNvPr id="0" name=""/>
        <dsp:cNvSpPr/>
      </dsp:nvSpPr>
      <dsp:spPr>
        <a:xfrm rot="14045208">
          <a:off x="3485861" y="1461524"/>
          <a:ext cx="226943" cy="4964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3539870" y="1588374"/>
        <a:ext cx="158860" cy="297841"/>
      </dsp:txXfrm>
    </dsp:sp>
    <dsp:sp modelId="{11BB8F94-9BCE-4E30-B0C2-3DE6A184B39E}">
      <dsp:nvSpPr>
        <dsp:cNvPr id="0" name=""/>
        <dsp:cNvSpPr/>
      </dsp:nvSpPr>
      <dsp:spPr>
        <a:xfrm>
          <a:off x="2543432" y="474135"/>
          <a:ext cx="1168003" cy="11680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2714482" y="645185"/>
        <a:ext cx="825903" cy="8259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</cdr:x>
      <cdr:y>0.81566</cdr:y>
    </cdr:from>
    <cdr:to>
      <cdr:x>0.31969</cdr:x>
      <cdr:y>0.99875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0080" y="4141936"/>
          <a:ext cx="158417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0.05985</cdr:x>
      <cdr:y>0.82249</cdr:y>
    </cdr:from>
    <cdr:to>
      <cdr:x>0.30971</cdr:x>
      <cdr:y>0.87995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176464"/>
          <a:ext cx="18002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0.02992</cdr:x>
      <cdr:y>0.7935</cdr:y>
    </cdr:from>
    <cdr:to>
      <cdr:x>0.37928</cdr:x>
      <cdr:y>0.92342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6024" y="4032448"/>
          <a:ext cx="2520280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rgbClr val="C00000"/>
              </a:solidFill>
            </a:rPr>
            <a:t>Всего доходы, </a:t>
          </a:r>
        </a:p>
        <a:p xmlns:a="http://schemas.openxmlformats.org/drawingml/2006/main">
          <a:pPr algn="ctr"/>
          <a:r>
            <a:rPr lang="ru-RU" sz="2000" b="1" dirty="0" smtClean="0">
              <a:solidFill>
                <a:srgbClr val="C00000"/>
              </a:solidFill>
            </a:rPr>
            <a:t>тыс.руб.</a:t>
          </a:r>
          <a:endParaRPr lang="ru-RU" sz="20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0.40327</cdr:x>
      <cdr:y>0.82474</cdr:y>
    </cdr:from>
    <cdr:to>
      <cdr:x>0.54922</cdr:x>
      <cdr:y>0.92617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96344" y="4795090"/>
          <a:ext cx="1443781" cy="5786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i="1" dirty="0" smtClean="0">
              <a:solidFill>
                <a:srgbClr val="C00000"/>
              </a:solidFill>
            </a:rPr>
            <a:t>651003,9</a:t>
          </a:r>
          <a:endParaRPr lang="ru-RU" sz="2000" b="1" i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0.59782</cdr:x>
      <cdr:y>0.82249</cdr:y>
    </cdr:from>
    <cdr:to>
      <cdr:x>0.74359</cdr:x>
      <cdr:y>0.89469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752528" y="4176464"/>
          <a:ext cx="136815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0.60255</cdr:x>
      <cdr:y>0.82474</cdr:y>
    </cdr:from>
    <cdr:to>
      <cdr:x>0.75262</cdr:x>
      <cdr:y>0.8827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069882" y="4795090"/>
          <a:ext cx="1482846" cy="3306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i="1" dirty="0" smtClean="0">
              <a:solidFill>
                <a:srgbClr val="C00000"/>
              </a:solidFill>
            </a:rPr>
            <a:t>743096,2</a:t>
          </a:r>
          <a:endParaRPr lang="ru-RU" sz="2000" b="1" i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0.79491</cdr:x>
      <cdr:y>0.82549</cdr:y>
    </cdr:from>
    <cdr:to>
      <cdr:x>0.95186</cdr:x>
      <cdr:y>0.8832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961578" y="4795090"/>
          <a:ext cx="1535366" cy="3306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i="1" dirty="0" smtClean="0">
              <a:solidFill>
                <a:srgbClr val="C00000"/>
              </a:solidFill>
            </a:rPr>
            <a:t>806 887,4</a:t>
          </a:r>
          <a:endParaRPr lang="ru-RU" sz="2000" b="1" i="1" dirty="0">
            <a:solidFill>
              <a:srgbClr val="C00000"/>
            </a:solidFill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0.27488</cdr:x>
      <cdr:y>0.51563</cdr:y>
    </cdr:from>
    <cdr:to>
      <cdr:x>0.69155</cdr:x>
      <cdr:y>0.70769</cdr:y>
    </cdr:to>
    <cdr:sp macro="" textlink="">
      <cdr:nvSpPr>
        <cdr:cNvPr id="34" name="TextBox 33"/>
        <cdr:cNvSpPr txBox="1"/>
      </cdr:nvSpPr>
      <cdr:spPr>
        <a:xfrm xmlns:a="http://schemas.openxmlformats.org/drawingml/2006/main">
          <a:off x="1187624" y="2413417"/>
          <a:ext cx="1800200" cy="8989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ln w="1905"/>
              <a:solidFill>
                <a:srgbClr val="CC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ВСЕГО</a:t>
          </a:r>
        </a:p>
        <a:p xmlns:a="http://schemas.openxmlformats.org/drawingml/2006/main">
          <a:pPr algn="ctr"/>
          <a:r>
            <a:rPr lang="ru-RU" sz="1800" b="1" dirty="0" smtClean="0">
              <a:ln w="1905"/>
              <a:solidFill>
                <a:srgbClr val="CC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 817,2 </a:t>
          </a:r>
          <a:r>
            <a:rPr lang="ru-RU" sz="1600" b="1" dirty="0" smtClean="0">
              <a:ln w="1905"/>
              <a:solidFill>
                <a:srgbClr val="CC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млн. руб.</a:t>
          </a:r>
          <a:endParaRPr lang="ru-RU" sz="1600" b="1" dirty="0">
            <a:ln w="1905"/>
            <a:solidFill>
              <a:srgbClr val="CC000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0.01754</cdr:x>
      <cdr:y>0.04167</cdr:y>
    </cdr:from>
    <cdr:to>
      <cdr:x>0.11403</cdr:x>
      <cdr:y>0.11112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216024"/>
          <a:ext cx="792062" cy="3600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/>
            <a:t>т</a:t>
          </a:r>
          <a:r>
            <a:rPr lang="ru-RU" sz="1200" dirty="0" smtClean="0"/>
            <a:t>ыс.руб.</a:t>
          </a:r>
          <a:endParaRPr lang="ru-RU" sz="1200" dirty="0"/>
        </a:p>
      </cdr:txBody>
    </cdr:sp>
  </cdr:relSizeAnchor>
  <cdr:relSizeAnchor xmlns:cdr="http://schemas.openxmlformats.org/drawingml/2006/chartDrawing">
    <cdr:from>
      <cdr:x>0.25228</cdr:x>
      <cdr:y>0.11646</cdr:y>
    </cdr:from>
    <cdr:to>
      <cdr:x>0.48035</cdr:x>
      <cdr:y>0.51924</cdr:y>
    </cdr:to>
    <cdr:sp macro="" textlink="">
      <cdr:nvSpPr>
        <cdr:cNvPr id="6" name="Прямая со стрелкой 5"/>
        <cdr:cNvSpPr/>
      </cdr:nvSpPr>
      <cdr:spPr>
        <a:xfrm xmlns:a="http://schemas.openxmlformats.org/drawingml/2006/main" flipV="1">
          <a:off x="2022227" y="594980"/>
          <a:ext cx="1828173" cy="2057748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rgbClr val="E32948"/>
          </a:solidFill>
          <a:tailEnd type="stealth" w="lg" len="lg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0.58422</cdr:x>
      <cdr:y>0.12803</cdr:y>
    </cdr:from>
    <cdr:to>
      <cdr:x>0.84735</cdr:x>
      <cdr:y>0.30678</cdr:y>
    </cdr:to>
    <cdr:sp macro="" textlink="">
      <cdr:nvSpPr>
        <cdr:cNvPr id="8" name="Прямая со стрелкой 7"/>
        <cdr:cNvSpPr/>
      </cdr:nvSpPr>
      <cdr:spPr>
        <a:xfrm xmlns:a="http://schemas.openxmlformats.org/drawingml/2006/main">
          <a:off x="4683041" y="654071"/>
          <a:ext cx="2109209" cy="913209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rgbClr val="FF0000"/>
          </a:solidFill>
          <a:headEnd type="none"/>
          <a:tailEnd type="stealth" w="lg" len="lg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0.25467</cdr:x>
      <cdr:y>0.17983</cdr:y>
    </cdr:from>
    <cdr:to>
      <cdr:x>0.35994</cdr:x>
      <cdr:y>0.30137</cdr:y>
    </cdr:to>
    <cdr:sp macro="" textlink="">
      <cdr:nvSpPr>
        <cdr:cNvPr id="9" name="TextBox 8"/>
        <cdr:cNvSpPr txBox="1"/>
      </cdr:nvSpPr>
      <cdr:spPr>
        <a:xfrm xmlns:a="http://schemas.openxmlformats.org/drawingml/2006/main" rot="18906908">
          <a:off x="2041424" y="918730"/>
          <a:ext cx="843828" cy="6209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i="1" dirty="0" smtClean="0"/>
            <a:t>117,4</a:t>
          </a:r>
          <a:r>
            <a:rPr lang="ru-RU" sz="1400" b="1" i="1" dirty="0" smtClean="0"/>
            <a:t> %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0.69816</cdr:x>
      <cdr:y>0.10085</cdr:y>
    </cdr:from>
    <cdr:to>
      <cdr:x>0.81326</cdr:x>
      <cdr:y>0.19269</cdr:y>
    </cdr:to>
    <cdr:sp macro="" textlink="">
      <cdr:nvSpPr>
        <cdr:cNvPr id="10" name="TextBox 9"/>
        <cdr:cNvSpPr txBox="1"/>
      </cdr:nvSpPr>
      <cdr:spPr>
        <a:xfrm xmlns:a="http://schemas.openxmlformats.org/drawingml/2006/main" rot="1993975">
          <a:off x="5596363" y="515227"/>
          <a:ext cx="922609" cy="4691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i="1" dirty="0" smtClean="0"/>
            <a:t>94,9</a:t>
          </a:r>
          <a:r>
            <a:rPr lang="ru-RU" sz="1400" dirty="0" smtClean="0"/>
            <a:t>%</a:t>
          </a:r>
          <a:endParaRPr lang="ru-RU" sz="14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0.05129</cdr:x>
      <cdr:y>0</cdr:y>
    </cdr:from>
    <cdr:to>
      <cdr:x>0.26406</cdr:x>
      <cdr:y>0.08538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3551" y="0"/>
          <a:ext cx="1051823" cy="2488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r>
            <a:rPr lang="ru-RU" sz="1000" dirty="0"/>
            <a:t>м</a:t>
          </a:r>
          <a:r>
            <a:rPr lang="ru-RU" sz="1000" dirty="0" smtClean="0"/>
            <a:t>лн. руб.</a:t>
          </a:r>
          <a:endParaRPr lang="ru-RU" sz="1000" dirty="0"/>
        </a:p>
      </cdr:txBody>
    </cdr:sp>
  </cdr:relSizeAnchor>
  <cdr:relSizeAnchor xmlns:cdr="http://schemas.openxmlformats.org/drawingml/2006/chartDrawing">
    <cdr:from>
      <cdr:x>0.22831</cdr:x>
      <cdr:y>0.20748</cdr:y>
    </cdr:from>
    <cdr:to>
      <cdr:x>0.69422</cdr:x>
      <cdr:y>0.43177</cdr:y>
    </cdr:to>
    <cdr:sp macro="" textlink="">
      <cdr:nvSpPr>
        <cdr:cNvPr id="10" name="Выгнутая вверх стрелка 9"/>
        <cdr:cNvSpPr/>
      </cdr:nvSpPr>
      <cdr:spPr>
        <a:xfrm xmlns:a="http://schemas.openxmlformats.org/drawingml/2006/main" rot="2553550">
          <a:off x="1207878" y="687315"/>
          <a:ext cx="2083550" cy="637220"/>
        </a:xfrm>
        <a:prstGeom xmlns:a="http://schemas.openxmlformats.org/drawingml/2006/main" prst="curvedDownArrow">
          <a:avLst/>
        </a:prstGeom>
        <a:solidFill xmlns:a="http://schemas.openxmlformats.org/drawingml/2006/main">
          <a:schemeClr val="accent3">
            <a:lumMod val="7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0.43898</cdr:x>
      <cdr:y>0.13983</cdr:y>
    </cdr:from>
    <cdr:to>
      <cdr:x>0.64006</cdr:x>
      <cdr:y>0.26157</cdr:y>
    </cdr:to>
    <cdr:sp macro="" textlink="">
      <cdr:nvSpPr>
        <cdr:cNvPr id="11" name="TextBox 10"/>
        <cdr:cNvSpPr txBox="1"/>
      </cdr:nvSpPr>
      <cdr:spPr>
        <a:xfrm xmlns:a="http://schemas.openxmlformats.org/drawingml/2006/main" rot="2299081">
          <a:off x="2267346" y="491097"/>
          <a:ext cx="947948" cy="34278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0" dirty="0" smtClean="0"/>
            <a:t>78,2 %</a:t>
          </a:r>
          <a:endParaRPr lang="ru-RU" sz="1600" b="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0.04729</cdr:x>
      <cdr:y>0.19115</cdr:y>
    </cdr:from>
    <cdr:to>
      <cdr:x>0.17315</cdr:x>
      <cdr:y>0.32187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0040" y="576064"/>
          <a:ext cx="680551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0.05279</cdr:x>
      <cdr:y>0</cdr:y>
    </cdr:from>
    <cdr:to>
      <cdr:x>0.26881</cdr:x>
      <cdr:y>0.07661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0966" y="0"/>
          <a:ext cx="1067890" cy="28020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r>
            <a:rPr lang="ru-RU" sz="1200" dirty="0"/>
            <a:t>м</a:t>
          </a:r>
          <a:r>
            <a:rPr lang="ru-RU" sz="1200" dirty="0" smtClean="0"/>
            <a:t>лн. руб.</a:t>
          </a:r>
          <a:endParaRPr lang="ru-RU" sz="1200" dirty="0"/>
        </a:p>
      </cdr:txBody>
    </cdr:sp>
  </cdr:relSizeAnchor>
  <cdr:relSizeAnchor xmlns:cdr="http://schemas.openxmlformats.org/drawingml/2006/chartDrawing">
    <cdr:from>
      <cdr:x>0.20065</cdr:x>
      <cdr:y>0.11542</cdr:y>
    </cdr:from>
    <cdr:to>
      <cdr:x>0.39548</cdr:x>
      <cdr:y>0.20058</cdr:y>
    </cdr:to>
    <cdr:sp macro="" textlink="">
      <cdr:nvSpPr>
        <cdr:cNvPr id="11" name="TextBox 10"/>
        <cdr:cNvSpPr txBox="1"/>
      </cdr:nvSpPr>
      <cdr:spPr>
        <a:xfrm xmlns:a="http://schemas.openxmlformats.org/drawingml/2006/main" rot="19841125">
          <a:off x="991908" y="422153"/>
          <a:ext cx="963137" cy="31149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/>
            <a:t>135,7</a:t>
          </a:r>
          <a:r>
            <a:rPr lang="ru-RU" sz="1400" b="0" dirty="0" smtClean="0"/>
            <a:t> </a:t>
          </a:r>
          <a:r>
            <a:rPr lang="ru-RU" sz="1400" b="1" dirty="0" smtClean="0"/>
            <a:t>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0.13535</cdr:x>
      <cdr:y>0.06221</cdr:y>
    </cdr:from>
    <cdr:to>
      <cdr:x>0.47195</cdr:x>
      <cdr:y>0.19334</cdr:y>
    </cdr:to>
    <cdr:sp macro="" textlink="">
      <cdr:nvSpPr>
        <cdr:cNvPr id="5" name="Выгнутая вверх стрелка 4"/>
        <cdr:cNvSpPr/>
      </cdr:nvSpPr>
      <cdr:spPr>
        <a:xfrm xmlns:a="http://schemas.openxmlformats.org/drawingml/2006/main" rot="19990985">
          <a:off x="778586" y="316079"/>
          <a:ext cx="1685311" cy="501503"/>
        </a:xfrm>
        <a:prstGeom xmlns:a="http://schemas.openxmlformats.org/drawingml/2006/main" prst="curvedDownArrow">
          <a:avLst>
            <a:gd name="adj1" fmla="val 20004"/>
            <a:gd name="adj2" fmla="val 54964"/>
            <a:gd name="adj3" fmla="val 43800"/>
          </a:avLst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0.25384</cdr:x>
      <cdr:y>0.06163</cdr:y>
    </cdr:from>
    <cdr:to>
      <cdr:x>0.45315</cdr:x>
      <cdr:y>0.1706</cdr:y>
    </cdr:to>
    <cdr:sp macro="" textlink="">
      <cdr:nvSpPr>
        <cdr:cNvPr id="12" name="Овал 11"/>
        <cdr:cNvSpPr/>
      </cdr:nvSpPr>
      <cdr:spPr>
        <a:xfrm xmlns:a="http://schemas.openxmlformats.org/drawingml/2006/main">
          <a:off x="2201069" y="325785"/>
          <a:ext cx="1728192" cy="576064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5">
            <a:lumMod val="75000"/>
          </a:schemeClr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0.46973</cdr:x>
      <cdr:y>0.44306</cdr:y>
    </cdr:from>
    <cdr:to>
      <cdr:x>0.68466</cdr:x>
      <cdr:y>0.67334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72969" y="2342169"/>
          <a:ext cx="1863642" cy="12173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100" b="1" i="1" dirty="0" smtClean="0">
              <a:solidFill>
                <a:srgbClr val="C00000"/>
              </a:solidFill>
            </a:rPr>
            <a:t>Всего</a:t>
          </a:r>
        </a:p>
        <a:p xmlns:a="http://schemas.openxmlformats.org/drawingml/2006/main">
          <a:pPr algn="ctr"/>
          <a:r>
            <a:rPr lang="ru-RU" sz="2400" b="1" i="1" dirty="0" smtClean="0">
              <a:solidFill>
                <a:srgbClr val="C00000"/>
              </a:solidFill>
            </a:rPr>
            <a:t> </a:t>
          </a:r>
          <a:r>
            <a:rPr lang="ru-RU" sz="2400" b="1" i="1" dirty="0" smtClean="0">
              <a:solidFill>
                <a:srgbClr val="C00000"/>
              </a:solidFill>
            </a:rPr>
            <a:t>687,9</a:t>
          </a:r>
          <a:endParaRPr lang="ru-RU" sz="2400" b="1" i="1" dirty="0" smtClean="0">
            <a:solidFill>
              <a:srgbClr val="C00000"/>
            </a:solidFill>
          </a:endParaRPr>
        </a:p>
        <a:p xmlns:a="http://schemas.openxmlformats.org/drawingml/2006/main">
          <a:pPr algn="ctr"/>
          <a:r>
            <a:rPr lang="ru-RU" sz="2100" b="1" i="1" dirty="0" smtClean="0">
              <a:solidFill>
                <a:srgbClr val="C00000"/>
              </a:solidFill>
            </a:rPr>
            <a:t> млн. руб.</a:t>
          </a:r>
          <a:endParaRPr lang="ru-RU" sz="2100" b="1" i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0.77358</cdr:x>
      <cdr:y>0.14349</cdr:y>
    </cdr:from>
    <cdr:to>
      <cdr:x>0.98054</cdr:x>
      <cdr:y>0.23538</cdr:y>
    </cdr:to>
    <cdr:sp macro="" textlink="">
      <cdr:nvSpPr>
        <cdr:cNvPr id="9" name="Овал 8"/>
        <cdr:cNvSpPr/>
      </cdr:nvSpPr>
      <cdr:spPr>
        <a:xfrm xmlns:a="http://schemas.openxmlformats.org/drawingml/2006/main">
          <a:off x="6717679" y="759698"/>
          <a:ext cx="1797205" cy="486504"/>
        </a:xfrm>
        <a:prstGeom xmlns:a="http://schemas.openxmlformats.org/drawingml/2006/main" prst="ellipse">
          <a:avLst/>
        </a:prstGeom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0.75385</cdr:x>
      <cdr:y>0.33886</cdr:y>
    </cdr:from>
    <cdr:to>
      <cdr:x>0.96806</cdr:x>
      <cdr:y>0.43314</cdr:y>
    </cdr:to>
    <cdr:sp macro="" textlink="">
      <cdr:nvSpPr>
        <cdr:cNvPr id="10" name="Овал 9"/>
        <cdr:cNvSpPr/>
      </cdr:nvSpPr>
      <cdr:spPr>
        <a:xfrm xmlns:a="http://schemas.openxmlformats.org/drawingml/2006/main">
          <a:off x="6624736" y="1872208"/>
          <a:ext cx="1796232" cy="525560"/>
        </a:xfrm>
        <a:prstGeom xmlns:a="http://schemas.openxmlformats.org/drawingml/2006/main" prst="ellipse">
          <a:avLst/>
        </a:prstGeom>
        <a:solidFill xmlns:a="http://schemas.openxmlformats.org/drawingml/2006/main">
          <a:srgbClr val="E32948"/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0.04993</cdr:x>
      <cdr:y>0.68737</cdr:y>
    </cdr:from>
    <cdr:to>
      <cdr:x>0.27474</cdr:x>
      <cdr:y>0.77368</cdr:y>
    </cdr:to>
    <cdr:sp macro="" textlink="">
      <cdr:nvSpPr>
        <cdr:cNvPr id="11" name="Овал 10"/>
        <cdr:cNvSpPr/>
      </cdr:nvSpPr>
      <cdr:spPr>
        <a:xfrm xmlns:a="http://schemas.openxmlformats.org/drawingml/2006/main">
          <a:off x="432045" y="3816424"/>
          <a:ext cx="1944219" cy="481927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3"/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0.7849</cdr:x>
      <cdr:y>0.13785</cdr:y>
    </cdr:from>
    <cdr:to>
      <cdr:x>0.99573</cdr:x>
      <cdr:y>0.23598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6815942" y="729838"/>
          <a:ext cx="1830779" cy="5195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i="1" dirty="0" smtClean="0"/>
            <a:t>108,1</a:t>
          </a:r>
          <a:endParaRPr lang="ru-RU" sz="2000" b="1" i="1" dirty="0"/>
        </a:p>
      </cdr:txBody>
    </cdr:sp>
  </cdr:relSizeAnchor>
  <cdr:relSizeAnchor xmlns:cdr="http://schemas.openxmlformats.org/drawingml/2006/chartDrawing">
    <cdr:from>
      <cdr:x>0.69925</cdr:x>
      <cdr:y>0.00919</cdr:y>
    </cdr:from>
    <cdr:to>
      <cdr:x>0.85755</cdr:x>
      <cdr:y>0.26168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6072146" y="48643"/>
          <a:ext cx="1374671" cy="13368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800" b="1" i="1" dirty="0" smtClean="0"/>
            <a:t>Межбюджетные</a:t>
          </a:r>
          <a:r>
            <a:rPr lang="ru-RU" sz="1800" b="1" i="1" baseline="0" dirty="0" smtClean="0"/>
            <a:t> трансферты</a:t>
          </a:r>
          <a:endParaRPr lang="ru-RU" sz="1800" b="1" i="1" dirty="0"/>
        </a:p>
      </cdr:txBody>
    </cdr:sp>
  </cdr:relSizeAnchor>
  <cdr:relSizeAnchor xmlns:cdr="http://schemas.openxmlformats.org/drawingml/2006/chartDrawing">
    <cdr:from>
      <cdr:x>0.79683</cdr:x>
      <cdr:y>0.33886</cdr:y>
    </cdr:from>
    <cdr:to>
      <cdr:x>0.92433</cdr:x>
      <cdr:y>0.41573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6984776" y="1872208"/>
          <a:ext cx="1069570" cy="4275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i="1" dirty="0" smtClean="0"/>
            <a:t>155,6</a:t>
          </a:r>
          <a:endParaRPr lang="ru-RU" sz="2000" b="1" i="1" dirty="0"/>
        </a:p>
      </cdr:txBody>
    </cdr:sp>
  </cdr:relSizeAnchor>
  <cdr:relSizeAnchor xmlns:cdr="http://schemas.openxmlformats.org/drawingml/2006/chartDrawing">
    <cdr:from>
      <cdr:x>0.6633</cdr:x>
      <cdr:y>0.29538</cdr:y>
    </cdr:from>
    <cdr:to>
      <cdr:x>0.86916</cdr:x>
      <cdr:y>0.37225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5112568" y="1368152"/>
          <a:ext cx="158417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0.99175</cdr:x>
      <cdr:y>0.329</cdr:y>
    </cdr:from>
    <cdr:to>
      <cdr:x>0.9995</cdr:x>
      <cdr:y>0.326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6624736" y="1368152"/>
          <a:ext cx="1480538" cy="4106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i="1" dirty="0" smtClean="0"/>
            <a:t>Субсидии</a:t>
          </a:r>
          <a:endParaRPr lang="ru-RU" sz="1800" b="1" i="1" dirty="0"/>
        </a:p>
      </cdr:txBody>
    </cdr:sp>
  </cdr:relSizeAnchor>
  <cdr:relSizeAnchor xmlns:cdr="http://schemas.openxmlformats.org/drawingml/2006/chartDrawing">
    <cdr:from>
      <cdr:x>0.2735</cdr:x>
      <cdr:y>0.07243</cdr:y>
    </cdr:from>
    <cdr:to>
      <cdr:x>0.42308</cdr:x>
      <cdr:y>0.16822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2375066" y="383474"/>
          <a:ext cx="1298863" cy="5071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i="1" dirty="0">
              <a:solidFill>
                <a:schemeClr val="bg2">
                  <a:lumMod val="90000"/>
                </a:schemeClr>
              </a:solidFill>
            </a:rPr>
            <a:t>2</a:t>
          </a:r>
          <a:r>
            <a:rPr lang="ru-RU" sz="2000" b="1" i="1" dirty="0" smtClean="0">
              <a:solidFill>
                <a:schemeClr val="bg2">
                  <a:lumMod val="90000"/>
                </a:schemeClr>
              </a:solidFill>
            </a:rPr>
            <a:t>,1</a:t>
          </a:r>
          <a:endParaRPr lang="ru-RU" sz="2000" b="1" i="1" dirty="0">
            <a:solidFill>
              <a:schemeClr val="bg2">
                <a:lumMod val="9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0.13138</cdr:x>
      <cdr:y>0.75688</cdr:y>
    </cdr:from>
    <cdr:to>
      <cdr:x>0.26276</cdr:x>
      <cdr:y>0.8335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1008112" y="3528392"/>
          <a:ext cx="100811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0.09986</cdr:x>
      <cdr:y>0.68737</cdr:y>
    </cdr:from>
    <cdr:to>
      <cdr:x>0.23149</cdr:x>
      <cdr:y>0.74887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864096" y="3816424"/>
          <a:ext cx="1138797" cy="3420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i="1" dirty="0" smtClean="0"/>
            <a:t>323,6</a:t>
          </a:r>
          <a:endParaRPr lang="ru-RU" sz="2000" b="1" i="1" dirty="0"/>
        </a:p>
      </cdr:txBody>
    </cdr:sp>
  </cdr:relSizeAnchor>
  <cdr:relSizeAnchor xmlns:cdr="http://schemas.openxmlformats.org/drawingml/2006/chartDrawing">
    <cdr:from>
      <cdr:x>0.02777</cdr:x>
      <cdr:y>0.58355</cdr:y>
    </cdr:from>
    <cdr:to>
      <cdr:x>0.2581</cdr:x>
      <cdr:y>0.6448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239566" y="3237321"/>
          <a:ext cx="1992682" cy="3420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i="1" dirty="0" smtClean="0"/>
            <a:t>Субвенции</a:t>
          </a:r>
          <a:endParaRPr lang="ru-RU" sz="1800" b="1" i="1" dirty="0"/>
        </a:p>
      </cdr:txBody>
    </cdr:sp>
  </cdr:relSizeAnchor>
  <cdr:relSizeAnchor xmlns:cdr="http://schemas.openxmlformats.org/drawingml/2006/chartDrawing">
    <cdr:from>
      <cdr:x>0.06657</cdr:x>
      <cdr:y>0.27432</cdr:y>
    </cdr:from>
    <cdr:to>
      <cdr:x>0.28175</cdr:x>
      <cdr:y>0.35733</cdr:y>
    </cdr:to>
    <cdr:sp macro="" textlink="">
      <cdr:nvSpPr>
        <cdr:cNvPr id="25" name="Овал 24"/>
        <cdr:cNvSpPr/>
      </cdr:nvSpPr>
      <cdr:spPr>
        <a:xfrm xmlns:a="http://schemas.openxmlformats.org/drawingml/2006/main">
          <a:off x="576064" y="1512168"/>
          <a:ext cx="1861793" cy="462491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2">
            <a:lumMod val="75000"/>
          </a:schemeClr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0.14159</cdr:x>
      <cdr:y>0.27432</cdr:y>
    </cdr:from>
    <cdr:to>
      <cdr:x>0.22465</cdr:x>
      <cdr:y>0.34374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1224136" y="1512168"/>
          <a:ext cx="718699" cy="3853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i="1" dirty="0" smtClean="0"/>
            <a:t>0,1</a:t>
          </a:r>
          <a:endParaRPr lang="ru-RU" sz="2000" b="1" i="1" dirty="0"/>
        </a:p>
      </cdr:txBody>
    </cdr:sp>
  </cdr:relSizeAnchor>
  <cdr:relSizeAnchor xmlns:cdr="http://schemas.openxmlformats.org/drawingml/2006/chartDrawing">
    <cdr:from>
      <cdr:x>0.00845</cdr:x>
      <cdr:y>0.35201</cdr:y>
    </cdr:from>
    <cdr:to>
      <cdr:x>0.33922</cdr:x>
      <cdr:y>0.51753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72008" y="1944216"/>
          <a:ext cx="2875059" cy="9249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i="1" dirty="0" smtClean="0"/>
            <a:t>Иные межбюджетные трансферты</a:t>
          </a:r>
          <a:endParaRPr lang="ru-RU" sz="1600" b="1" i="1" dirty="0"/>
        </a:p>
      </cdr:txBody>
    </cdr:sp>
  </cdr:relSizeAnchor>
  <cdr:relSizeAnchor xmlns:cdr="http://schemas.openxmlformats.org/drawingml/2006/chartDrawing">
    <cdr:from>
      <cdr:x>0.74515</cdr:x>
      <cdr:y>0.81467</cdr:y>
    </cdr:from>
    <cdr:to>
      <cdr:x>0.94293</cdr:x>
      <cdr:y>0.89317</cdr:y>
    </cdr:to>
    <cdr:sp macro="" textlink="">
      <cdr:nvSpPr>
        <cdr:cNvPr id="29" name="Овал 28"/>
        <cdr:cNvSpPr/>
      </cdr:nvSpPr>
      <cdr:spPr>
        <a:xfrm xmlns:a="http://schemas.openxmlformats.org/drawingml/2006/main">
          <a:off x="6552728" y="4464496"/>
          <a:ext cx="1656184" cy="432048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0.80553</cdr:x>
      <cdr:y>0.81467</cdr:y>
    </cdr:from>
    <cdr:to>
      <cdr:x>0.89125</cdr:x>
      <cdr:y>0.86675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7056784" y="4464496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i="1" dirty="0" smtClean="0"/>
            <a:t>-0,6</a:t>
          </a:r>
          <a:endParaRPr lang="ru-RU" sz="1800" b="1" i="1" dirty="0"/>
        </a:p>
      </cdr:txBody>
    </cdr:sp>
  </cdr:relSizeAnchor>
  <cdr:relSizeAnchor xmlns:cdr="http://schemas.openxmlformats.org/drawingml/2006/chartDrawing">
    <cdr:from>
      <cdr:x>0.98475</cdr:x>
      <cdr:y>0.74025</cdr:y>
    </cdr:from>
    <cdr:to>
      <cdr:x>0.99775</cdr:x>
      <cdr:y>0.7275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6588224" y="3096344"/>
          <a:ext cx="2448272" cy="15841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i="1" dirty="0" smtClean="0"/>
            <a:t>Возврат остатков субсидий, субвенций и иных межбюджетных трансфертов, имеющих целевое назначение, прошлых лет</a:t>
          </a:r>
          <a:endParaRPr lang="ru-RU" sz="1300" b="1" i="1" dirty="0"/>
        </a:p>
      </cdr:txBody>
    </cdr:sp>
  </cdr:relSizeAnchor>
  <cdr:relSizeAnchor xmlns:cdr="http://schemas.openxmlformats.org/drawingml/2006/chartDrawing">
    <cdr:from>
      <cdr:x>0.4916</cdr:x>
      <cdr:y>0.00492</cdr:y>
    </cdr:from>
    <cdr:to>
      <cdr:x>0.69856</cdr:x>
      <cdr:y>0.09681</cdr:y>
    </cdr:to>
    <cdr:sp macro="" textlink="">
      <cdr:nvSpPr>
        <cdr:cNvPr id="28" name="Овал 27"/>
        <cdr:cNvSpPr/>
      </cdr:nvSpPr>
      <cdr:spPr>
        <a:xfrm xmlns:a="http://schemas.openxmlformats.org/drawingml/2006/main">
          <a:off x="4269014" y="26060"/>
          <a:ext cx="1797205" cy="486504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4">
            <a:lumMod val="75000"/>
          </a:schemeClr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b="1" i="1" dirty="0" smtClean="0"/>
            <a:t>23</a:t>
          </a:r>
          <a:r>
            <a:rPr lang="ru-RU" sz="1800" b="1" i="1" dirty="0" smtClean="0">
              <a:solidFill>
                <a:schemeClr val="lt1"/>
              </a:solidFill>
              <a:effectLst/>
              <a:latin typeface="+mn-lt"/>
              <a:ea typeface="+mn-ea"/>
              <a:cs typeface="+mn-cs"/>
            </a:rPr>
            <a:t>,3</a:t>
          </a:r>
          <a:endParaRPr lang="ru-RU" sz="1800" dirty="0">
            <a:effectLst/>
          </a:endParaRPr>
        </a:p>
      </cdr:txBody>
    </cdr:sp>
  </cdr:relSizeAnchor>
  <cdr:relSizeAnchor xmlns:cdr="http://schemas.openxmlformats.org/drawingml/2006/chartDrawing">
    <cdr:from>
      <cdr:x>0.84758</cdr:x>
      <cdr:y>0.05607</cdr:y>
    </cdr:from>
    <cdr:to>
      <cdr:x>0.9908</cdr:x>
      <cdr:y>0.14819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7360228" y="296883"/>
          <a:ext cx="1243692" cy="487722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0.01843</cdr:x>
      <cdr:y>0.01345</cdr:y>
    </cdr:from>
    <cdr:to>
      <cdr:x>0.4573</cdr:x>
      <cdr:y>0.1821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44016" y="70035"/>
          <a:ext cx="3456384" cy="8660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600" b="1" i="1" dirty="0" smtClean="0"/>
            <a:t>Прочие безвозмездные поступления от физических</a:t>
          </a:r>
        </a:p>
        <a:p xmlns:a="http://schemas.openxmlformats.org/drawingml/2006/main">
          <a:pPr algn="l"/>
          <a:r>
            <a:rPr lang="ru-RU" sz="1600" b="1" i="1" dirty="0" smtClean="0"/>
            <a:t>и юридических лиц</a:t>
          </a:r>
          <a:endParaRPr lang="ru-RU" sz="1600" b="1" i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0.41283</cdr:x>
      <cdr:y>0.39738</cdr:y>
    </cdr:from>
    <cdr:to>
      <cdr:x>0.58621</cdr:x>
      <cdr:y>0.62491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71842" y="2141074"/>
          <a:ext cx="1416137" cy="12259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100" b="1" i="1" dirty="0" smtClean="0">
              <a:solidFill>
                <a:srgbClr val="C00000"/>
              </a:solidFill>
            </a:rPr>
            <a:t>Всего</a:t>
          </a:r>
        </a:p>
        <a:p xmlns:a="http://schemas.openxmlformats.org/drawingml/2006/main">
          <a:pPr algn="ctr"/>
          <a:r>
            <a:rPr lang="ru-RU" sz="2100" b="1" i="1" dirty="0" smtClean="0">
              <a:solidFill>
                <a:srgbClr val="C00000"/>
              </a:solidFill>
            </a:rPr>
            <a:t> </a:t>
          </a:r>
          <a:r>
            <a:rPr lang="ru-RU" sz="2100" b="1" i="1" dirty="0" smtClean="0">
              <a:solidFill>
                <a:srgbClr val="C00000"/>
              </a:solidFill>
            </a:rPr>
            <a:t>218,6 </a:t>
          </a:r>
          <a:r>
            <a:rPr lang="ru-RU" sz="2100" b="1" i="1" dirty="0" smtClean="0">
              <a:solidFill>
                <a:srgbClr val="C00000"/>
              </a:solidFill>
            </a:rPr>
            <a:t>млн. руб.</a:t>
          </a:r>
          <a:endParaRPr lang="ru-RU" sz="2100" b="1" i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0.66707</cdr:x>
      <cdr:y>0.23061</cdr:y>
    </cdr:from>
    <cdr:to>
      <cdr:x>0.80882</cdr:x>
      <cdr:y>0.31287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472608" y="1224136"/>
          <a:ext cx="988634" cy="4381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i="1" dirty="0" smtClean="0"/>
            <a:t> </a:t>
          </a:r>
          <a:endParaRPr lang="ru-RU" sz="1800" b="1" i="1" dirty="0"/>
        </a:p>
      </cdr:txBody>
    </cdr:sp>
  </cdr:relSizeAnchor>
  <cdr:relSizeAnchor xmlns:cdr="http://schemas.openxmlformats.org/drawingml/2006/chartDrawing">
    <cdr:from>
      <cdr:x>0.74696</cdr:x>
      <cdr:y>0.63528</cdr:y>
    </cdr:from>
    <cdr:to>
      <cdr:x>0.92721</cdr:x>
      <cdr:y>0.7109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6120680" y="3384376"/>
          <a:ext cx="990668" cy="4050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800" b="1" i="1" dirty="0">
            <a:solidFill>
              <a:schemeClr val="bg2">
                <a:lumMod val="9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0.65905</cdr:x>
      <cdr:y>0.29063</cdr:y>
    </cdr:from>
    <cdr:to>
      <cdr:x>0.89791</cdr:x>
      <cdr:y>0.36675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5112568" y="1368152"/>
          <a:ext cx="158417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0.839</cdr:x>
      <cdr:y>0.874</cdr:y>
    </cdr:from>
    <cdr:to>
      <cdr:x>0.95775</cdr:x>
      <cdr:y>0.85875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5616624" y="3816424"/>
          <a:ext cx="2520280" cy="13681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400" b="1" i="1" dirty="0"/>
        </a:p>
      </cdr:txBody>
    </cdr:sp>
  </cdr:relSizeAnchor>
  <cdr:relSizeAnchor xmlns:cdr="http://schemas.openxmlformats.org/drawingml/2006/chartDrawing">
    <cdr:from>
      <cdr:x>0.55527</cdr:x>
      <cdr:y>0.06769</cdr:y>
    </cdr:from>
    <cdr:to>
      <cdr:x>0.66442</cdr:x>
      <cdr:y>0.14407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4536504" y="360040"/>
          <a:ext cx="912554" cy="405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0.13513</cdr:x>
      <cdr:y>0.74713</cdr:y>
    </cdr:from>
    <cdr:to>
      <cdr:x>0.26401</cdr:x>
      <cdr:y>0.82325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1008112" y="3528392"/>
          <a:ext cx="100811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0.15918</cdr:x>
      <cdr:y>0.68857</cdr:y>
    </cdr:from>
    <cdr:to>
      <cdr:x>0.28806</cdr:x>
      <cdr:y>0.74907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1300141" y="3709995"/>
          <a:ext cx="1052651" cy="3259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0.37393</cdr:x>
      <cdr:y>0.14903</cdr:y>
    </cdr:from>
    <cdr:to>
      <cdr:x>0.45349</cdr:x>
      <cdr:y>0.2177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3024336" y="792088"/>
          <a:ext cx="665680" cy="3650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0.3595</cdr:y>
    </cdr:from>
    <cdr:to>
      <cdr:x>0</cdr:x>
      <cdr:y>0.3515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-72008" y="1512168"/>
          <a:ext cx="2662965" cy="8762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0.76006</cdr:x>
      <cdr:y>0.36575</cdr:y>
    </cdr:from>
    <cdr:to>
      <cdr:x>0.85176</cdr:x>
      <cdr:y>0.43319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6192688" y="1944216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1</cdr:x>
      <cdr:y>0.308</cdr:y>
    </cdr:from>
    <cdr:to>
      <cdr:x>1</cdr:x>
      <cdr:y>0.3025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6768752" y="1296144"/>
          <a:ext cx="136815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0.63267</cdr:x>
      <cdr:y>0.1699</cdr:y>
    </cdr:from>
    <cdr:to>
      <cdr:x>0.72801</cdr:x>
      <cdr:y>0.27103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5140807" y="915391"/>
          <a:ext cx="782244" cy="5447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800" b="1" i="1" dirty="0"/>
        </a:p>
      </cdr:txBody>
    </cdr:sp>
  </cdr:relSizeAnchor>
  <cdr:relSizeAnchor xmlns:cdr="http://schemas.openxmlformats.org/drawingml/2006/chartDrawing">
    <cdr:from>
      <cdr:x>0.50712</cdr:x>
      <cdr:y>0.07695</cdr:y>
    </cdr:from>
    <cdr:to>
      <cdr:x>0.61032</cdr:x>
      <cdr:y>0.14465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4248472" y="432048"/>
          <a:ext cx="887081" cy="3800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800" b="1" i="1" dirty="0"/>
        </a:p>
      </cdr:txBody>
    </cdr:sp>
  </cdr:relSizeAnchor>
  <cdr:relSizeAnchor xmlns:cdr="http://schemas.openxmlformats.org/drawingml/2006/chartDrawing">
    <cdr:from>
      <cdr:x>0.39973</cdr:x>
      <cdr:y>0.01364</cdr:y>
    </cdr:from>
    <cdr:to>
      <cdr:x>0.79936</cdr:x>
      <cdr:y>0.06769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3240360" y="72008"/>
          <a:ext cx="316835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400" b="1" i="1" dirty="0"/>
        </a:p>
      </cdr:txBody>
    </cdr:sp>
  </cdr:relSizeAnchor>
  <cdr:relSizeAnchor xmlns:cdr="http://schemas.openxmlformats.org/drawingml/2006/chartDrawing">
    <cdr:from>
      <cdr:x>0.32247</cdr:x>
      <cdr:y>0.15389</cdr:y>
    </cdr:from>
    <cdr:to>
      <cdr:x>0.39962</cdr:x>
      <cdr:y>0.20794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2664296" y="864096"/>
          <a:ext cx="665311" cy="3040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800" b="1" i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0.36985</cdr:x>
      <cdr:y>0.56168</cdr:y>
    </cdr:from>
    <cdr:to>
      <cdr:x>0.64</cdr:x>
      <cdr:y>0.7695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02657" y="3571151"/>
          <a:ext cx="2412351" cy="13213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100" b="1" i="1" dirty="0" smtClean="0">
              <a:solidFill>
                <a:srgbClr val="C00000"/>
              </a:solidFill>
            </a:rPr>
            <a:t>Всего</a:t>
          </a:r>
        </a:p>
        <a:p xmlns:a="http://schemas.openxmlformats.org/drawingml/2006/main">
          <a:pPr algn="ctr"/>
          <a:r>
            <a:rPr lang="ru-RU" sz="2100" b="1" i="1" dirty="0" smtClean="0">
              <a:solidFill>
                <a:srgbClr val="C00000"/>
              </a:solidFill>
            </a:rPr>
            <a:t> </a:t>
          </a:r>
          <a:r>
            <a:rPr lang="ru-RU" sz="2100" b="1" i="1" dirty="0" smtClean="0">
              <a:solidFill>
                <a:srgbClr val="C00000"/>
              </a:solidFill>
            </a:rPr>
            <a:t>343,6</a:t>
          </a:r>
          <a:endParaRPr lang="ru-RU" sz="2100" b="1" i="1" dirty="0" smtClean="0">
            <a:solidFill>
              <a:srgbClr val="C00000"/>
            </a:solidFill>
          </a:endParaRPr>
        </a:p>
        <a:p xmlns:a="http://schemas.openxmlformats.org/drawingml/2006/main">
          <a:pPr algn="ctr"/>
          <a:r>
            <a:rPr lang="ru-RU" sz="2100" b="1" i="1" dirty="0" smtClean="0">
              <a:solidFill>
                <a:srgbClr val="C00000"/>
              </a:solidFill>
            </a:rPr>
            <a:t> млн. руб.</a:t>
          </a:r>
          <a:endParaRPr lang="ru-RU" sz="2100" b="1" i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0.66782</cdr:x>
      <cdr:y>0.23511</cdr:y>
    </cdr:from>
    <cdr:to>
      <cdr:x>0.79132</cdr:x>
      <cdr:y>0.31937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472608" y="1224136"/>
          <a:ext cx="988634" cy="4381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i="1" dirty="0" smtClean="0"/>
            <a:t> </a:t>
          </a:r>
          <a:endParaRPr lang="ru-RU" sz="1800" b="1" i="1" dirty="0"/>
        </a:p>
      </cdr:txBody>
    </cdr:sp>
  </cdr:relSizeAnchor>
  <cdr:relSizeAnchor xmlns:cdr="http://schemas.openxmlformats.org/drawingml/2006/chartDrawing">
    <cdr:from>
      <cdr:x>0.907</cdr:x>
      <cdr:y>0.093</cdr:y>
    </cdr:from>
    <cdr:to>
      <cdr:x>0.918</cdr:x>
      <cdr:y>0.0915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6264696" y="432048"/>
          <a:ext cx="1872208" cy="144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0.74646</cdr:x>
      <cdr:y>0.64328</cdr:y>
    </cdr:from>
    <cdr:to>
      <cdr:x>0.87646</cdr:x>
      <cdr:y>0.7189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6120680" y="3384376"/>
          <a:ext cx="990668" cy="4050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0.6603</cdr:x>
      <cdr:y>0.29588</cdr:y>
    </cdr:from>
    <cdr:to>
      <cdr:x>0.86816</cdr:x>
      <cdr:y>0.37375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5112568" y="1368152"/>
          <a:ext cx="158417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0.8995</cdr:x>
      <cdr:y>0.99825</cdr:y>
    </cdr:from>
    <cdr:to>
      <cdr:x>0.9175</cdr:x>
      <cdr:y>0.97375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6221214" y="4713136"/>
          <a:ext cx="2743274" cy="15961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0.5675</cdr:x>
      <cdr:y>0.07118</cdr:y>
    </cdr:from>
    <cdr:to>
      <cdr:x>0.6759</cdr:x>
      <cdr:y>0.14881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4968552" y="432048"/>
          <a:ext cx="977159" cy="4725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0.01703</cdr:x>
      <cdr:y>0.10664</cdr:y>
    </cdr:from>
    <cdr:to>
      <cdr:x>0.32316</cdr:x>
      <cdr:y>0.27256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44016" y="648072"/>
          <a:ext cx="2621557" cy="1008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0.13263</cdr:x>
      <cdr:y>0.75538</cdr:y>
    </cdr:from>
    <cdr:to>
      <cdr:x>0.26551</cdr:x>
      <cdr:y>0.831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1008112" y="3528392"/>
          <a:ext cx="100811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0.09168</cdr:x>
      <cdr:y>0.72185</cdr:y>
    </cdr:from>
    <cdr:to>
      <cdr:x>0.22481</cdr:x>
      <cdr:y>0.7821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792088" y="4464496"/>
          <a:ext cx="1148131" cy="3780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0.51581</cdr:y>
    </cdr:from>
    <cdr:to>
      <cdr:x>0.27249</cdr:x>
      <cdr:y>0.62267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0" y="3168352"/>
          <a:ext cx="2313206" cy="6720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0.37643</cdr:x>
      <cdr:y>0.15228</cdr:y>
    </cdr:from>
    <cdr:to>
      <cdr:x>0.45574</cdr:x>
      <cdr:y>0.22245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3024336" y="792088"/>
          <a:ext cx="665680" cy="3650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0.01745</cdr:x>
      <cdr:y>0.38986</cdr:y>
    </cdr:from>
    <cdr:to>
      <cdr:x>0.29514</cdr:x>
      <cdr:y>0.47229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147678" y="2376264"/>
          <a:ext cx="2362839" cy="5182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1</cdr:x>
      <cdr:y>0.29425</cdr:y>
    </cdr:from>
    <cdr:to>
      <cdr:x>1</cdr:x>
      <cdr:y>0.293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7128793" y="1368152"/>
          <a:ext cx="1728191" cy="420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0.94375</cdr:x>
      <cdr:y>0.56975</cdr:y>
    </cdr:from>
    <cdr:to>
      <cdr:x>0.96</cdr:x>
      <cdr:y>0.559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6480720" y="2664296"/>
          <a:ext cx="2273057" cy="9241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0.57399</cdr:x>
      <cdr:y>0.01389</cdr:y>
    </cdr:from>
    <cdr:to>
      <cdr:x>0.78911</cdr:x>
      <cdr:y>0.06919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5112567" y="84016"/>
          <a:ext cx="1863281" cy="3360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1</cdr:x>
      <cdr:y>0.3715</cdr:y>
    </cdr:from>
    <cdr:to>
      <cdr:x>1</cdr:x>
      <cdr:y>0.3675</cdr:y>
    </cdr:to>
    <cdr:sp macro="" textlink="">
      <cdr:nvSpPr>
        <cdr:cNvPr id="47" name="TextBox 46"/>
        <cdr:cNvSpPr txBox="1"/>
      </cdr:nvSpPr>
      <cdr:spPr>
        <a:xfrm xmlns:a="http://schemas.openxmlformats.org/drawingml/2006/main">
          <a:off x="6840760" y="1728192"/>
          <a:ext cx="1656184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0.00838</cdr:x>
      <cdr:y>0.35564</cdr:y>
    </cdr:from>
    <cdr:to>
      <cdr:x>0.27809</cdr:x>
      <cdr:y>0.42432</cdr:y>
    </cdr:to>
    <cdr:sp macro="" textlink="">
      <cdr:nvSpPr>
        <cdr:cNvPr id="50" name="TextBox 49"/>
        <cdr:cNvSpPr txBox="1"/>
      </cdr:nvSpPr>
      <cdr:spPr>
        <a:xfrm xmlns:a="http://schemas.openxmlformats.org/drawingml/2006/main">
          <a:off x="72008" y="2160240"/>
          <a:ext cx="2326835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0.03381</cdr:x>
      <cdr:y>0.44713</cdr:y>
    </cdr:from>
    <cdr:to>
      <cdr:x>0.1415</cdr:x>
      <cdr:y>0.53528</cdr:y>
    </cdr:to>
    <cdr:sp macro="" textlink="">
      <cdr:nvSpPr>
        <cdr:cNvPr id="57" name="TextBox 56"/>
        <cdr:cNvSpPr txBox="1"/>
      </cdr:nvSpPr>
      <cdr:spPr>
        <a:xfrm xmlns:a="http://schemas.openxmlformats.org/drawingml/2006/main">
          <a:off x="288032" y="2736304"/>
          <a:ext cx="914400" cy="5543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0.56611</cdr:x>
      <cdr:y>0.02381</cdr:y>
    </cdr:from>
    <cdr:to>
      <cdr:x>0.6289</cdr:x>
      <cdr:y>0.05927</cdr:y>
    </cdr:to>
    <cdr:sp macro="" textlink="">
      <cdr:nvSpPr>
        <cdr:cNvPr id="77" name="TextBox 76"/>
        <cdr:cNvSpPr txBox="1"/>
      </cdr:nvSpPr>
      <cdr:spPr>
        <a:xfrm xmlns:a="http://schemas.openxmlformats.org/drawingml/2006/main">
          <a:off x="5040560" y="144016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0.09878</cdr:x>
      <cdr:y>0.16853</cdr:y>
    </cdr:from>
    <cdr:to>
      <cdr:x>0.16157</cdr:x>
      <cdr:y>0.2159</cdr:y>
    </cdr:to>
    <cdr:sp macro="" textlink="">
      <cdr:nvSpPr>
        <cdr:cNvPr id="80" name="TextBox 79"/>
        <cdr:cNvSpPr txBox="1"/>
      </cdr:nvSpPr>
      <cdr:spPr>
        <a:xfrm xmlns:a="http://schemas.openxmlformats.org/drawingml/2006/main">
          <a:off x="814362" y="1001697"/>
          <a:ext cx="517636" cy="2815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i="1" dirty="0"/>
        </a:p>
      </cdr:txBody>
    </cdr:sp>
  </cdr:relSizeAnchor>
  <cdr:relSizeAnchor xmlns:cdr="http://schemas.openxmlformats.org/drawingml/2006/chartDrawing">
    <cdr:from>
      <cdr:x>1</cdr:x>
      <cdr:y>0.3095</cdr:y>
    </cdr:from>
    <cdr:to>
      <cdr:x>1</cdr:x>
      <cdr:y>0.30825</cdr:y>
    </cdr:to>
    <cdr:sp macro="" textlink="">
      <cdr:nvSpPr>
        <cdr:cNvPr id="84" name="TextBox 83"/>
        <cdr:cNvSpPr txBox="1"/>
      </cdr:nvSpPr>
      <cdr:spPr>
        <a:xfrm xmlns:a="http://schemas.openxmlformats.org/drawingml/2006/main">
          <a:off x="7488832" y="1440160"/>
          <a:ext cx="136815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1</cdr:x>
      <cdr:y>0.3095</cdr:y>
    </cdr:from>
    <cdr:to>
      <cdr:x>1</cdr:x>
      <cdr:y>0.30825</cdr:y>
    </cdr:to>
    <cdr:sp macro="" textlink="">
      <cdr:nvSpPr>
        <cdr:cNvPr id="85" name="TextBox 84"/>
        <cdr:cNvSpPr txBox="1"/>
      </cdr:nvSpPr>
      <cdr:spPr>
        <a:xfrm xmlns:a="http://schemas.openxmlformats.org/drawingml/2006/main">
          <a:off x="7560840" y="1440160"/>
          <a:ext cx="122413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1</cdr:x>
      <cdr:y>0.32525</cdr:y>
    </cdr:from>
    <cdr:to>
      <cdr:x>1</cdr:x>
      <cdr:y>0.324</cdr:y>
    </cdr:to>
    <cdr:sp macro="" textlink="">
      <cdr:nvSpPr>
        <cdr:cNvPr id="86" name="TextBox 85"/>
        <cdr:cNvSpPr txBox="1"/>
      </cdr:nvSpPr>
      <cdr:spPr>
        <a:xfrm xmlns:a="http://schemas.openxmlformats.org/drawingml/2006/main">
          <a:off x="7560840" y="1512168"/>
          <a:ext cx="129614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0.23389</cdr:x>
      <cdr:y>0.31993</cdr:y>
    </cdr:from>
    <cdr:to>
      <cdr:x>0.28342</cdr:x>
      <cdr:y>0.35564</cdr:y>
    </cdr:to>
    <cdr:sp macro="" textlink="">
      <cdr:nvSpPr>
        <cdr:cNvPr id="90" name="TextBox 89"/>
        <cdr:cNvSpPr txBox="1"/>
      </cdr:nvSpPr>
      <cdr:spPr>
        <a:xfrm xmlns:a="http://schemas.openxmlformats.org/drawingml/2006/main">
          <a:off x="2016224" y="1944216"/>
          <a:ext cx="43204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1</cdr:x>
      <cdr:y>0.124</cdr:y>
    </cdr:from>
    <cdr:to>
      <cdr:x>1</cdr:x>
      <cdr:y>0.12325</cdr:y>
    </cdr:to>
    <cdr:sp macro="" textlink="">
      <cdr:nvSpPr>
        <cdr:cNvPr id="95" name="TextBox 94"/>
        <cdr:cNvSpPr txBox="1"/>
      </cdr:nvSpPr>
      <cdr:spPr>
        <a:xfrm xmlns:a="http://schemas.openxmlformats.org/drawingml/2006/main">
          <a:off x="7344816" y="576064"/>
          <a:ext cx="151216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0.13333</cdr:x>
      <cdr:y>0.04737</cdr:y>
    </cdr:from>
    <cdr:to>
      <cdr:x>0.19199</cdr:x>
      <cdr:y>0.09474</cdr:y>
    </cdr:to>
    <cdr:sp macro="" textlink="">
      <cdr:nvSpPr>
        <cdr:cNvPr id="98" name="TextBox 97"/>
        <cdr:cNvSpPr txBox="1"/>
      </cdr:nvSpPr>
      <cdr:spPr>
        <a:xfrm xmlns:a="http://schemas.openxmlformats.org/drawingml/2006/main">
          <a:off x="1152128" y="288032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i="1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0.38941</cdr:x>
      <cdr:y>0.36145</cdr:y>
    </cdr:from>
    <cdr:to>
      <cdr:x>0.47025</cdr:x>
      <cdr:y>0.44858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1944216" y="1656184"/>
          <a:ext cx="936104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0.38941</cdr:x>
      <cdr:y>0.36145</cdr:y>
    </cdr:from>
    <cdr:to>
      <cdr:x>0.50493</cdr:x>
      <cdr:y>0.48412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1944216" y="1656184"/>
          <a:ext cx="1296144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0.23793</cdr:x>
      <cdr:y>0.23956</cdr:y>
    </cdr:from>
    <cdr:to>
      <cdr:x>0.37942</cdr:x>
      <cdr:y>0.36101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2376264" y="1800200"/>
          <a:ext cx="1697378" cy="9491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ln w="1905"/>
              <a:solidFill>
                <a:srgbClr val="CC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ВСЕГО</a:t>
          </a:r>
        </a:p>
        <a:p xmlns:a="http://schemas.openxmlformats.org/drawingml/2006/main">
          <a:pPr algn="ctr"/>
          <a:r>
            <a:rPr lang="ru-RU" sz="1800" b="1" dirty="0" smtClean="0">
              <a:ln w="1905"/>
              <a:solidFill>
                <a:srgbClr val="CC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 817,2  </a:t>
          </a:r>
          <a:r>
            <a:rPr lang="ru-RU" sz="1600" b="1" dirty="0" smtClean="0">
              <a:ln w="1905"/>
              <a:solidFill>
                <a:srgbClr val="CC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млн. руб.</a:t>
          </a:r>
          <a:endParaRPr lang="ru-RU" sz="1600" b="1" dirty="0">
            <a:ln w="1905"/>
            <a:solidFill>
              <a:srgbClr val="CC000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B466E6F-20C0-43A8-9D3E-6C44CCE9EB2C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4B03B8F-7AA6-4795-8982-9B94E69E7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8772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99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08A451-2A34-4B1F-8C7C-AB8E3722682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97137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2.xml"/><Relationship Id="rId1" Type="http://schemas.openxmlformats.org/officeDocument/2006/relationships/themeOverride" Target="../theme/themeOverride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3.xml"/><Relationship Id="rId1" Type="http://schemas.openxmlformats.org/officeDocument/2006/relationships/themeOverride" Target="../theme/themeOverride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4.xml"/><Relationship Id="rId1" Type="http://schemas.openxmlformats.org/officeDocument/2006/relationships/themeOverride" Target="../theme/themeOverride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5.xml"/><Relationship Id="rId1" Type="http://schemas.openxmlformats.org/officeDocument/2006/relationships/themeOverride" Target="../theme/themeOverride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6.xml"/><Relationship Id="rId1" Type="http://schemas.openxmlformats.org/officeDocument/2006/relationships/themeOverride" Target="../theme/themeOverride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1B2CE-E340-42AD-BF27-C5BF5D3F7420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FB4F9-A780-48D6-8DE9-F5646555A9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029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645EB-9A84-491C-A3B7-76E7D3E5F4C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550F5-7842-479D-A012-D3EFFEB4C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93975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85DA4-01A2-4C87-A515-30388466D66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65172-D802-4A83-B85C-D0C8759B3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69955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1DEA7-052E-4768-9D4B-34F83985C310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538B1-38B8-466D-8567-E5CB1D130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2084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EB9D1-17F8-4C17-81BC-F39367CE5A1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3902A-D5F3-4A29-BC5B-F66CC5DAC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486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E203E-44A0-4440-837B-39158019237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2451D-F124-4894-B92B-5D428D995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35986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0DB47-0044-4419-AA35-76F9CE215A5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67E4C-EDDF-4F82-964D-798495BE0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45762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F8354-39B9-4D57-A8F6-6DAFA3B5441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EB6F4-7F11-4F99-8FA8-E51F45A12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05121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E800E-109C-4A97-A0A0-43507784325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E9E84-FE2E-414E-8483-BCE1048AC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7753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CA7C6-A25F-46D1-BF47-793B866CC15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FD835-7061-4543-9A3E-5FA34AA35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15968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7346E-B49C-4179-8A13-98AD22C63CF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79CE8-39E2-41A1-A8F0-D425C398E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14558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6BADE-8648-496E-B7C6-53659B8A8284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6B1DA-FC2F-4A9F-9434-AD26537D8B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842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9FDB8-4AFA-47F2-82FF-F0D77775DE2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74989-F848-4EC0-963B-F8C8FD0CD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29496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4DE38-48C6-40EE-8611-37D5A84A57A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68B95-169C-49AB-812E-AB70EEB529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84311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EA9F9-4B2B-4681-8787-68D80790791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9646F-C346-4DEF-94C4-76F0AA5644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15984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F3211-1B73-4157-ACD3-D9D052164F7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B70D0-637B-41BC-BB2F-EEB0CB2F8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67366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C6A36-9ECB-421A-BADC-E0EFC5200C4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3FCF0-6130-42A0-91E0-531BBEC07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6557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06CC5-2395-42DB-983D-0DCEA38E53D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5A102-8C9A-47D6-A802-72387A0A7C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00753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87DB7-F111-464B-8282-2A1AB617862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C994F-9595-43AB-99D9-28DCB2205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88673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1FF3E-FC16-4516-9668-EE9CE86DB65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22200-0E99-49B9-9810-B27B0D2C2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50735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7F566-CD31-41CC-B4B1-6A88D92C9FFC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2E6C8-3EA3-4BF1-985F-15E5F3A00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77941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8C0E2-BD47-42CF-BDA1-A0CE45506AC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9867F-42FE-4D88-91D1-A2A38DCAF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94481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8A580-E8AF-4FF4-A019-393B763E8CA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4E80F-3003-4ED1-9C0D-0ABF03A86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96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A035A-97C1-4C23-A6ED-3FA8075475B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AD507-3219-418A-BD09-5BE1887CEB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70550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C57FE-8C92-48DF-96E0-B9EB3230473C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3F5E9-8157-49B7-8E92-A2EAFF3D1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33106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84E60-E99F-4740-B67D-C1F6197B585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390F5-936C-4D52-99AF-0BDAF8169B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14377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CAD13-8060-43D7-A212-CDD5A03A34DC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04482-D8A7-4D89-BF73-8E8A34B19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84155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86F49-4E11-4032-924A-F83ABA31099C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C2AA6-6CE1-475B-8738-AD47EB029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9442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AE19C-F5D8-4F0B-BFB9-893FD547A8D4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04F2D-1725-44DA-9ABA-544D4CE9D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1098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54B6-9115-446A-ADDC-71BF388C9D0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23938-617A-4050-89AF-640A70DC8D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6358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91048-31AB-40AB-B193-88EDF8A00FF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D0E64-04A5-4816-BE1B-E1222707E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86734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3A66C-4002-494A-ACDF-C0FDDF4B8D9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43D70-9E79-4AAC-917B-D0E992A47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8891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6DB48-D5E8-41D2-A5EC-905AA94E2C3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BC2E8-A744-4DA2-8A03-9313EBCD1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87976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28E68-53E4-451B-9D46-9F894A8842A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3C0A8-1D38-45F7-B82F-74396BC22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9424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57FF4-9ECD-4A86-AEBC-F54EFF217F0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C4D1E-E133-4F44-9D1A-C3F10EE79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07505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DC3C7-38CA-4305-BE1E-3893F636BFA0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8CF47-D6FD-485D-B4AC-FBB342177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0016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ECC53-374A-4F19-B62B-4AF80680E00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A6F7-4B8E-4110-A639-8CCD176850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42178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F10B-7F05-46BD-AC07-1E4C077FE4D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FD207-161B-467A-B16B-187E6E6EC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43597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65104-F225-4913-B2AA-B7360757069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5BB87-1B5C-4832-BCC1-0072654F1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91593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C9710-A350-429B-B724-23D3CF09D51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3ED84-2A07-41D7-8416-B3CD0EB7A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86059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D6F7D-948D-402B-A527-DE82C1026FC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B6B85-7685-4856-B1C6-DB1E542C9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455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F06D3-FAD9-4D1C-85FA-BEF449120E2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C7AF-04CE-4DBC-AFED-9900E431A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96890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079A5-99C5-480D-87DB-A0E38EA233F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BC2B1-32E7-422A-BAD6-7272EA7DE3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70140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23B68-FB4B-430E-BC5F-DFF4967924A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E4CB7-AAFE-49BD-A205-1499635CF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0865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14478-61A4-4D88-8559-6796A67A17FC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F2346-1D68-40AC-B402-22D64485C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441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261E1-FDC3-4F6C-B86C-67387D8F9824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7033E-3C61-4095-A4CA-3DD12B31B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1641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DCECB-3BCD-40C7-A3DB-B9306D0F821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1ABDB-3A28-4347-BEC7-B4886E063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72767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13FC-4F83-456D-9825-6C470A23C5E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806D4-C0DD-407F-8EF2-C250D6A5C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49330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4060C-C929-4114-8DA6-7B01790E71C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1D529-F78B-4E29-8F9B-8C0EB31025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47434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1DDF3-B37F-47F7-BAE6-FC59EDFD90D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001A3-7E50-4905-BCA9-DEC983FCB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41127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66D37-077B-4D56-8CFF-9EDF1288CA6B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731C0-6FDA-44B7-B8A9-290AAF055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5884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95FF2-0E67-4A54-B534-C0D283CF2CE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1096A-328B-4584-BA82-85976C32C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68354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88E5B-78B4-4ED9-BD16-323A3A600D3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A001C-AF52-46BB-AFAD-202B3ED35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6264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C1FCE-2F4A-43E3-BB0E-552A60B9E27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111FD-FD5D-4E42-964A-0717FB435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56337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862C1-7B50-46EB-AF5D-AAD67D3A6BA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722A5-1E91-4F65-9652-65BB1740B1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56256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86AAB-ECDD-4BAC-AF8B-A2B5DD7DEE8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296B8-9C94-4FA7-86B0-4C1566A1B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895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44467-2DA3-439E-92E0-1010C9E35240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6946B-0ADE-4187-91A6-DB5B879E4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87801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9A3CB-8826-48F1-A92F-ED27F57F8F3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935EF-2089-4A57-AD80-C5097FC64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29615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98A83-A7E6-42CD-A900-14A48E20E2F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16687-04B7-435B-B104-9545302FE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45889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41234-910C-4BCD-AD6B-5336615C676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D6750-1CE9-4653-919D-4F93B3B0E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10831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A6F2C-8759-4198-A246-F866F515951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9C973-C1D1-4F63-8752-CD1EC270DD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97746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FE616-0854-48AC-907B-949E6EE40B9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029AE-DFFE-4160-AE62-B7275AEF1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29248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3395C-0EFE-41FB-8DB9-3942883248A0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E1918-1973-4D28-B863-507C996BC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20675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79A7A-5334-47E4-98E2-4A391100050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41213-46E4-4A4E-B196-9ADDB329E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6980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CC9CC-DDDA-49B1-B3E5-BC72B12C796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24113-28CE-4219-9B78-898972E0F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3565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FC16A-17A8-45AA-BDAD-0FFECAAC239C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7A005-B687-452B-A4C2-BC999D3E1A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55241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61FE7-85FD-46B2-9E8A-7BAF8F51FF7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FA2DA-E5E2-4064-8F4F-BC210EF22B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6894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C7B93-6286-49B7-AC9C-2C7219AF538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53828-D995-4288-A69F-A8C593967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58669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87A55-1DA1-4BCA-9F5C-0221C4A3526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E382E-79D1-4800-A381-42A0FA18E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93804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240E6-42DB-46C5-ADB4-7FDD4D1993A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FCDF0-B9C1-4FDE-B9AC-F418FEBA2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81132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28AF8-022E-4F7E-BE6F-48121CDDDE4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F3A87-9177-43E2-ABBC-86B7294F1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28696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1411F-7981-45C3-A4CD-3EA15AFBC92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494F7-8A87-4F3E-85FB-FDB96DB16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2303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918F9-2613-4EA0-83D6-1937A9460BA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7ECC5-F6D2-4D5E-AD11-60AE953EF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92416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35265-28E6-4BC8-9EF3-65E9B9829A5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646E3-651A-4359-BB0A-E7CCB2709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5082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4913F-D42B-41DD-8EEA-4B9149AD128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8324B-2360-4266-8A15-7DB3C89C85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43644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B4DAB-F41E-4658-841E-856EE24489D4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3A992-FBAD-480A-9567-18670F2EB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97769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45B2A-01AE-4420-B1E3-75F7046B66D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78F79-EC41-4082-91E9-E3706833A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6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7C8B2-7E56-478C-BE09-D339DA8F6330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32221-BB9F-44BF-9E97-D0F7E74806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5190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53E77-57C8-4613-9591-A9A5401DED5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BD73B-2AD3-4189-8527-9C40AFCD1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51494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61A93-A6A8-4137-ACE5-EEE015BA4B6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EE6A3-3459-43A8-9C9B-4A489AA8B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83349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BA9FE-4463-4B90-B643-4FBBA9F6BC1B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E1D58-C890-4DC0-A2B5-AE074D445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39771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AE7F7-3F9D-4215-88C9-CDECB139DC4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9129-70EE-41C1-A979-35FAFF618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17348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DB7A6-5A05-4654-9C53-D5DDD2848E3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5F61F-7E63-4740-82AC-E0A456DEF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25618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69C41-A0E9-466C-9020-D101E05CF1A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DA104-2B7C-4EDF-97A3-4131230ED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20433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AC5C9-5AD4-410D-A067-F9393977DBF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65289-75BC-49DF-BD5D-90E425AAC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2937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A4276-7825-492B-9108-AB30294410F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64B37-E547-4AFF-BAAF-3CFDDEDD4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35603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59713-2FAD-4DDB-961A-9AED2B632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59336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5BCFE-7FF4-4664-94D4-8A0FCE4D6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94052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2D12E-07F8-4B5E-A018-82DAC8E211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085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51062-64CA-449C-AF15-E28811A0EEF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BE38E-139C-42E1-997B-6367C401B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981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83B8E-8E42-421C-B31B-42F4328E8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07709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F2EC1-8BB7-4622-AA96-FB800D3217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41130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AC6CB-6A07-4075-8FB4-FCE1407A2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48554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B1895-BAAB-4F1B-8BB9-D874446A0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50513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41177-6132-4412-8DFE-8B86CDB1E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16301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613E-FACB-45BB-B50D-D6B19639D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742782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DC2BC-946D-4EB7-A5ED-5E2238F95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441999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BBECD-E9B9-4952-8B3B-8FCB8ECB47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8480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28C4B-3ACD-47CA-91E6-6E27AAF1EA9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A9AF0-CD96-403E-9ADF-83939AF9C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348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445EE-303D-4E6A-9154-C4E893105F0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0BCBE-02F8-4116-8808-3E8756DF0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15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B391-DD70-4B08-949A-AACF9A0768D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F5F76-D425-438D-BF07-A01017D0E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126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14952-2227-4465-835C-BE8A788B89E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CED7-080E-431B-95FC-62B7C4142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0600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A1A8B-A552-4D4C-B204-81C12BE59984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4C0B-D320-43CC-875A-8860C2E38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542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82558-6149-4BB8-BE90-E02DAB3E784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CACA6-6BFA-4F67-B074-5FAC41179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2537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6C46D-07D1-4A95-ACF5-6E598BCF966B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1E0F0-3C50-464B-B387-BBE082C28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897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AFF0B-C700-4BB9-B168-0BE751434E5C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68FB4-7510-4E6D-BF18-B96443046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7657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26A52-DB57-40F7-908E-9C568D06AF5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8552D-371E-4821-B29F-1CDDB5EC7D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3349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B413F-4148-48BD-952F-A4BD0CDAB48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68649-9F39-4670-A46B-70C8F4DD2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4146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C557B-BA66-4B77-8AA9-EFD297E8F61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FCADC-5E60-4471-9C42-76BC9F438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9417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62658-5345-4FEB-9F38-682327B8489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516C5-F955-4377-882A-56F13BAA27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090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0E141-9F20-4A27-9948-0E063773A5A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A4999-0776-4C1A-9BD5-0ADE19158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535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83FBE-51BC-41A5-B9CE-6161233E759C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9A630-9C61-4724-9403-2A67C0968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156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E91C9-A807-4DBC-BACE-3BEA2F1998D0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3C823-0BD3-4830-B8E5-4F77A6DAD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6222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3ED6-B3F0-4F97-BECF-9FB092F39790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44E95-F78C-4512-A31D-28AB9CF01D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354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7B7A7-B9EA-43F5-A300-142A5F2874D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A2BC8-5244-4128-B435-9EDB32EFD7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9223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6A243-C783-467C-83D7-A8D180E7E944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17872-F5F4-4C36-B07A-A648D36F6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4975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8540A-64C8-4457-8249-58B3AF6D9D0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02313-1149-48BD-AEE4-733990073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7892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8771A-90FA-4B28-996D-B39E7FE479B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4E5B8-6348-431F-9869-4C45D9FD3D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4656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A939D-2CBA-4053-BC18-323DB2AF569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65EFB-82D6-4D67-B36D-80FD8EDA1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6635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02E48-F9BC-46C7-8E38-CF687EEC343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3710E-E041-4F24-9D4B-56DF8A459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7208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55DA5-133B-4127-AB2B-1D65C5C4D60B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50BBE-AD02-4688-9395-263C6491CB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635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5178E-4705-4D5B-939B-88A5A6DEABB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2E8FE-E4E4-46B1-B49A-EDEDD4FF3F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8566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ECAFE-A7E2-48F7-A5B4-74091530B28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79072-632D-4C9C-B99D-907631E906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9867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B18AB-96EA-4886-A82C-5E12874FE82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E3CED-2D93-4C6B-9DB6-5F584D9E2D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6990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19955-B8D3-4018-96AD-FB693A66F85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D868D-3156-42DF-B1D8-A231A69A76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7750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024FC-0272-455C-87DC-AC530B53BBD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0F4D3-94B5-4F80-A67F-EB0ABDB6CE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8920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2F695-59B0-45F4-9302-7FA6B952404B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76B44-0327-4DF2-8349-6F57ABBBB7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8066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E9B02-48C3-499E-A19F-D3128D0E63D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DE384-4666-454E-B1E0-957ED4EF0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3457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29F6-8997-483F-8DB9-16E6F77EF6A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78747-032F-4BCE-9298-8A0E964D3B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4576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06889-1B79-4ECD-B2DA-A49F3044AE6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91244-EB8A-4A50-92D6-C253F2C24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547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DD4FC-0F3B-4B0D-B43A-8E1BD34EA78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6D76C-4009-494A-BFB8-2A4A8A39B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09283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A75E4-FDC9-44F8-B984-325C3D7714FB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DA8DA-219D-42BF-B929-A6899188A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940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4778F-E8F4-44F4-A7C0-6DC5E3C8DB7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C9E97-BE96-40D0-9131-CF332E225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1412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5008B-9631-4A55-9CCB-7C9D78AC847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F040E-6FF9-4B83-A668-BD795C878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0712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51A65-A6ED-4866-9046-93E7C439C59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C33CE-12F5-4DE3-AA13-748E52998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35356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54529-A1E2-4026-B22C-B4D51F0F56E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E80C0-0D36-45EC-B5F4-D37A5390F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9631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B4623-0AE1-4AFC-93B2-F37A2881996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9A4E2-A76F-4979-B31D-64F7C2A3E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6949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7F91C-2277-4CCD-AFA8-A51F361D8E9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889D9-41A7-471B-8205-E0BBE4BEFE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3799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5C368-A9F7-4F44-92A9-01D681D69DE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5068A-4914-4FC9-ACE9-B609164242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6369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306DD-DC73-42F4-821C-B9B5F6DF700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938BD-C58C-403E-B51B-3324381470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3569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98998-F0DF-4B5D-9592-D22D059209A0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098CE-AF3D-40CF-B277-1DE9C07B4B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0046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5CA93-313D-45BD-824E-81C52FB91B2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FBCF3-6EC7-4F64-8242-806557E03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757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06B2F-1EB0-488A-91DE-69D34CA606C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49276-10A4-46A5-8963-B034F91495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965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D756A-8171-4530-9563-C0C49F190F1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61C7C-1FE0-4307-AD99-A2F0E1F73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9233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10660-3441-4442-81A4-80C99EEA4D6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E5A9D-C65C-41EB-948F-099EE5C1A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9072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44DE-75EB-4592-8BCE-B8E94BDF552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D006B-20A0-4331-94B9-5103BC85B7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5122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B419F-5049-4DB1-8284-E4C771A0BED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A8322-5A13-4DD9-A8EA-08CA4A69D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750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063C9-1D37-4328-98A8-3FD91C27540E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D9DE5-33F6-4E40-87C1-76B47B689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1609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2CD68-0DD7-45BB-AC0C-13C48B6F7A24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7B35-C0A4-4695-A8D5-C83A8E5B9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3970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7AB5E-203E-4A48-AD50-2DFEF333642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AE81B-8DA8-4E56-8C6E-07E618340D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7425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C242A-B096-423B-816B-A4769A63DEF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6090C-9A4B-448D-9C14-74E081B1C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2576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45717-9EBA-4FBE-A61F-8F22F785687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F5E93-E5B4-4CC9-8DB3-4D6F83C2B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8671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A610F-3418-4A0D-BA0D-E89B906181F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F4D17-0F72-4313-BFB3-6D72BFA69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44198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B29B0-BAB7-4C25-A87E-D6CE210A717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541B1-9ED3-4E15-8E06-4F2D276E5C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3568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9252-6052-4E36-B35B-F8DFBE2B070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C2F6D-2483-42A3-8584-3E4127B24E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9035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A1F84-8715-441B-BAB5-B4446A7A5CD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2E34C-5FE7-441C-894F-9877A846C9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13446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69A15-9EAF-43DF-B65C-7B679C5A69D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1DBBA-5A04-4C59-B338-091D89442B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27779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365F6-0C45-4BCB-8692-2CCD1FA5917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BC2F0-E7D6-460F-9AA8-85BC8BFE11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2226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7B9B4-0940-4FAE-9413-7BFAA24F8A8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B1D02-AB66-4189-BCAA-ED5987ED0B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5545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36252-1488-451B-8760-560CB884AE0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A4A70-DE86-4F53-9A0A-666C9B71F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36339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BECEA-4F02-4E33-8A72-80290BBF907B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D0DA9-92D4-4809-9594-914F445B23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98676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C466A-72DC-4359-8AD8-5D918470842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D4E29-40DB-49DF-863F-BA04EA264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1844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D7549-1D61-4C84-ADA1-BEE344D7F37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0E0FA-7655-45BE-BFEB-6F4ED4371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583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C58C7-878B-418C-9119-31E396F7AD4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22073-7EF6-4D01-BC27-3D73695D7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25146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06484-F757-4B24-8C5A-4F21BE98895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1EB7E-CB2D-4F8C-BD2B-D1DA796BA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708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5F53A-030A-41D4-A454-1BA360E4241B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006F-D976-4E4C-B9FD-CC17A2787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54120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E2AFB-DF2B-4CAC-B376-71D54C5547B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FC108-02CE-47C9-951B-74A85372F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0116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5A3BB-A4DA-49EE-8FD7-D663448D510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6CEEF-CD37-4448-811A-DB01C122E4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89959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EDC4C-80C9-4DB8-817F-C1A4FE9A922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15725-B61D-44B5-B087-5207803CA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6802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2A92D-007E-4122-BC38-41915F5FDD0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2AF78-85BF-4F41-A044-2846DF8B8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3900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16693-B223-498D-B589-1EECF01F1C7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5062D-76EC-4956-9062-1517F4C52F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29677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F96DF-40B2-40B1-877B-2A33D2FB795C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73831-C462-43BA-8C7A-DA1D941A7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8645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F8952-70CA-49A2-AD1F-37FA128A1864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AD09F-4DCF-4CCF-AA87-38BDB8AE9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61323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9A7AD-03C1-44EF-BF6A-E3EF3A92D9E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AC544-4561-47E7-9E44-B1422FA14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7716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B2414-B67F-4F08-9843-EF31C83471C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6B33E-085F-4F88-A041-439EC3124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27519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4DE3F-6390-431C-8EAE-F7C5295F785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B6A7F-BA83-476D-8F19-D2304A5EF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108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5EDF1-86B6-4C64-873F-4A67718AEFF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71965-0B25-4847-9BC0-9618F64FB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0235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57013-AF52-488F-82EC-53CAD9E5E2A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466F1-49BC-41A3-8D47-7FAB0D8C8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53794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51235-15A4-4D05-BAC1-06ECE0A50D90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0BC89-2EED-45AF-9D6B-AF6ECDF32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1929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B10CD-27BE-4599-9606-1D6B37FB7006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435F8-E006-43BF-B9CC-49960B23A5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97329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5878B-4C04-48BD-964D-36D2E0AD9AD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FC91A-1836-49FE-989C-F551357EA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39441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7B798-453B-45C4-AEDA-77A913B0BD7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11926-EBE2-4406-AF79-ED9FF307E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04030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5266F-7D34-4EB9-AEDC-B85EB43C607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6E835-CEA3-4E28-ABF2-326D9573E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2877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5ED63-2E69-4A58-9DA2-A770EC1B36E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19E08-7F63-4FB1-8A02-635A48863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4237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B9134-7FBE-444E-B470-459B5AA5A4D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02615-68EE-4400-8A6F-D89CF6D7FB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09831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63892-F60E-4D54-A27C-422E8AF4B034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5E0A9-C844-4BA2-85C0-7DCFF6AC9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48818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F9627-3EDA-4CDF-BBA4-984B28A0322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4F2D2-6005-4C1C-83E7-EA0887671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241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BDC344-DF02-4296-8B7B-D4CF7EE5394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2D41D7-3F34-4D94-ABEF-A6F82C70F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21" r:id="rId1"/>
    <p:sldLayoutId id="2147487422" r:id="rId2"/>
    <p:sldLayoutId id="2147487423" r:id="rId3"/>
    <p:sldLayoutId id="2147487362" r:id="rId4"/>
    <p:sldLayoutId id="2147487424" r:id="rId5"/>
    <p:sldLayoutId id="2147487363" r:id="rId6"/>
    <p:sldLayoutId id="2147487425" r:id="rId7"/>
    <p:sldLayoutId id="2147487426" r:id="rId8"/>
    <p:sldLayoutId id="2147487427" r:id="rId9"/>
    <p:sldLayoutId id="2147487364" r:id="rId10"/>
    <p:sldLayoutId id="21474874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45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4AD77E-B252-43A2-B731-98B2BAC69B38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327BF9-EAFC-43C1-A034-8B9260480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93" r:id="rId1"/>
    <p:sldLayoutId id="2147487494" r:id="rId2"/>
    <p:sldLayoutId id="2147487495" r:id="rId3"/>
    <p:sldLayoutId id="2147487389" r:id="rId4"/>
    <p:sldLayoutId id="2147487496" r:id="rId5"/>
    <p:sldLayoutId id="2147487390" r:id="rId6"/>
    <p:sldLayoutId id="2147487497" r:id="rId7"/>
    <p:sldLayoutId id="2147487498" r:id="rId8"/>
    <p:sldLayoutId id="2147487499" r:id="rId9"/>
    <p:sldLayoutId id="2147487391" r:id="rId10"/>
    <p:sldLayoutId id="214748750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26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597518-0A99-46B6-89DB-5C1CE5625ACA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71CB27-8298-4D61-9034-5F05994DF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01" r:id="rId1"/>
    <p:sldLayoutId id="2147487502" r:id="rId2"/>
    <p:sldLayoutId id="2147487503" r:id="rId3"/>
    <p:sldLayoutId id="2147487392" r:id="rId4"/>
    <p:sldLayoutId id="2147487504" r:id="rId5"/>
    <p:sldLayoutId id="2147487393" r:id="rId6"/>
    <p:sldLayoutId id="2147487505" r:id="rId7"/>
    <p:sldLayoutId id="2147487506" r:id="rId8"/>
    <p:sldLayoutId id="2147487507" r:id="rId9"/>
    <p:sldLayoutId id="2147487394" r:id="rId10"/>
    <p:sldLayoutId id="214748750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29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26138B-3CF4-4DA1-AC84-042E7B3F623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FDAA3D-E531-4430-AE61-9C283D2F0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09" r:id="rId1"/>
    <p:sldLayoutId id="2147487510" r:id="rId2"/>
    <p:sldLayoutId id="2147487511" r:id="rId3"/>
    <p:sldLayoutId id="2147487395" r:id="rId4"/>
    <p:sldLayoutId id="2147487512" r:id="rId5"/>
    <p:sldLayoutId id="2147487396" r:id="rId6"/>
    <p:sldLayoutId id="2147487513" r:id="rId7"/>
    <p:sldLayoutId id="2147487514" r:id="rId8"/>
    <p:sldLayoutId id="2147487515" r:id="rId9"/>
    <p:sldLayoutId id="2147487397" r:id="rId10"/>
    <p:sldLayoutId id="214748751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1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EF67EE-3886-47B7-926C-D2F16D0AE5DD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42E0F3-B26D-472D-9E30-A075F0FCF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17" r:id="rId1"/>
    <p:sldLayoutId id="2147487518" r:id="rId2"/>
    <p:sldLayoutId id="2147487519" r:id="rId3"/>
    <p:sldLayoutId id="2147487398" r:id="rId4"/>
    <p:sldLayoutId id="2147487520" r:id="rId5"/>
    <p:sldLayoutId id="2147487399" r:id="rId6"/>
    <p:sldLayoutId id="2147487521" r:id="rId7"/>
    <p:sldLayoutId id="2147487522" r:id="rId8"/>
    <p:sldLayoutId id="2147487523" r:id="rId9"/>
    <p:sldLayoutId id="2147487400" r:id="rId10"/>
    <p:sldLayoutId id="21474875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34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09F2A9-B803-44B5-A435-6F97C0EB01B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D93779-E126-4A73-9EA3-90061C2A4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25" r:id="rId1"/>
    <p:sldLayoutId id="2147487526" r:id="rId2"/>
    <p:sldLayoutId id="2147487527" r:id="rId3"/>
    <p:sldLayoutId id="2147487401" r:id="rId4"/>
    <p:sldLayoutId id="2147487528" r:id="rId5"/>
    <p:sldLayoutId id="2147487402" r:id="rId6"/>
    <p:sldLayoutId id="2147487529" r:id="rId7"/>
    <p:sldLayoutId id="2147487530" r:id="rId8"/>
    <p:sldLayoutId id="2147487531" r:id="rId9"/>
    <p:sldLayoutId id="2147487403" r:id="rId10"/>
    <p:sldLayoutId id="214748753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65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774735-8D6D-46DE-A16E-0D3FF3E6432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07589C-C791-4D48-A55E-B24CD0BF2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33" r:id="rId1"/>
    <p:sldLayoutId id="2147487534" r:id="rId2"/>
    <p:sldLayoutId id="2147487535" r:id="rId3"/>
    <p:sldLayoutId id="2147487404" r:id="rId4"/>
    <p:sldLayoutId id="2147487536" r:id="rId5"/>
    <p:sldLayoutId id="2147487405" r:id="rId6"/>
    <p:sldLayoutId id="2147487537" r:id="rId7"/>
    <p:sldLayoutId id="2147487538" r:id="rId8"/>
    <p:sldLayoutId id="2147487539" r:id="rId9"/>
    <p:sldLayoutId id="2147487406" r:id="rId10"/>
    <p:sldLayoutId id="214748754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38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A78434-27A8-4F4C-8E31-6DAE25324D67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4F59A6-0CB0-4270-9F73-09F3675B1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41" r:id="rId1"/>
    <p:sldLayoutId id="2147487542" r:id="rId2"/>
    <p:sldLayoutId id="2147487543" r:id="rId3"/>
    <p:sldLayoutId id="2147487407" r:id="rId4"/>
    <p:sldLayoutId id="2147487544" r:id="rId5"/>
    <p:sldLayoutId id="2147487408" r:id="rId6"/>
    <p:sldLayoutId id="2147487545" r:id="rId7"/>
    <p:sldLayoutId id="2147487546" r:id="rId8"/>
    <p:sldLayoutId id="2147487547" r:id="rId9"/>
    <p:sldLayoutId id="2147487409" r:id="rId10"/>
    <p:sldLayoutId id="214748754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3BCC1"/>
            </a:gs>
            <a:gs pos="14999">
              <a:srgbClr val="83BCC1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741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D3AE35-61F5-4CCC-92F2-13A9854BE2B7}" type="datetime1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FE53E5-2CB7-46D8-84F7-EDB66EB77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10" r:id="rId1"/>
    <p:sldLayoutId id="2147487411" r:id="rId2"/>
    <p:sldLayoutId id="2147487412" r:id="rId3"/>
    <p:sldLayoutId id="2147487413" r:id="rId4"/>
    <p:sldLayoutId id="2147487414" r:id="rId5"/>
    <p:sldLayoutId id="2147487415" r:id="rId6"/>
    <p:sldLayoutId id="2147487416" r:id="rId7"/>
    <p:sldLayoutId id="2147487417" r:id="rId8"/>
    <p:sldLayoutId id="2147487418" r:id="rId9"/>
    <p:sldLayoutId id="2147487419" r:id="rId10"/>
    <p:sldLayoutId id="214748742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5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746F09-7E2D-4FBD-96AA-2A8F191D68D9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491D7C-ADE4-48D7-AEB1-15762F6A1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29" r:id="rId1"/>
    <p:sldLayoutId id="2147487430" r:id="rId2"/>
    <p:sldLayoutId id="2147487431" r:id="rId3"/>
    <p:sldLayoutId id="2147487365" r:id="rId4"/>
    <p:sldLayoutId id="2147487432" r:id="rId5"/>
    <p:sldLayoutId id="2147487366" r:id="rId6"/>
    <p:sldLayoutId id="2147487433" r:id="rId7"/>
    <p:sldLayoutId id="2147487434" r:id="rId8"/>
    <p:sldLayoutId id="2147487435" r:id="rId9"/>
    <p:sldLayoutId id="2147487367" r:id="rId10"/>
    <p:sldLayoutId id="214748743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7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CC8006-CF49-46C9-8E7E-52019AE59A7F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333844-3BA5-4E94-B196-04F87104C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37" r:id="rId1"/>
    <p:sldLayoutId id="2147487438" r:id="rId2"/>
    <p:sldLayoutId id="2147487439" r:id="rId3"/>
    <p:sldLayoutId id="2147487368" r:id="rId4"/>
    <p:sldLayoutId id="2147487440" r:id="rId5"/>
    <p:sldLayoutId id="2147487369" r:id="rId6"/>
    <p:sldLayoutId id="2147487441" r:id="rId7"/>
    <p:sldLayoutId id="2147487442" r:id="rId8"/>
    <p:sldLayoutId id="2147487443" r:id="rId9"/>
    <p:sldLayoutId id="2147487370" r:id="rId10"/>
    <p:sldLayoutId id="214748744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10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E9C573-010C-4D4F-8989-C06418724932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8E929F-CD9C-4D55-BD05-A9C30A5A4D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45" r:id="rId1"/>
    <p:sldLayoutId id="2147487446" r:id="rId2"/>
    <p:sldLayoutId id="2147487447" r:id="rId3"/>
    <p:sldLayoutId id="2147487371" r:id="rId4"/>
    <p:sldLayoutId id="2147487448" r:id="rId5"/>
    <p:sldLayoutId id="2147487372" r:id="rId6"/>
    <p:sldLayoutId id="2147487449" r:id="rId7"/>
    <p:sldLayoutId id="2147487450" r:id="rId8"/>
    <p:sldLayoutId id="2147487451" r:id="rId9"/>
    <p:sldLayoutId id="2147487373" r:id="rId10"/>
    <p:sldLayoutId id="214748745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125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6B4284-3B76-4A6C-8C29-7F8538903303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15DCDA-BAB9-4AC8-B7E0-A50DDA25DD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53" r:id="rId1"/>
    <p:sldLayoutId id="2147487454" r:id="rId2"/>
    <p:sldLayoutId id="2147487455" r:id="rId3"/>
    <p:sldLayoutId id="2147487374" r:id="rId4"/>
    <p:sldLayoutId id="2147487456" r:id="rId5"/>
    <p:sldLayoutId id="2147487375" r:id="rId6"/>
    <p:sldLayoutId id="2147487457" r:id="rId7"/>
    <p:sldLayoutId id="2147487458" r:id="rId8"/>
    <p:sldLayoutId id="2147487459" r:id="rId9"/>
    <p:sldLayoutId id="2147487376" r:id="rId10"/>
    <p:sldLayoutId id="21474874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14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7249BF-DCD7-4F03-944D-30A1A7DD6F7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21AC7D-BF6D-442A-BA32-6D9A53104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61" r:id="rId1"/>
    <p:sldLayoutId id="2147487462" r:id="rId2"/>
    <p:sldLayoutId id="2147487463" r:id="rId3"/>
    <p:sldLayoutId id="2147487377" r:id="rId4"/>
    <p:sldLayoutId id="2147487464" r:id="rId5"/>
    <p:sldLayoutId id="2147487378" r:id="rId6"/>
    <p:sldLayoutId id="2147487465" r:id="rId7"/>
    <p:sldLayoutId id="2147487466" r:id="rId8"/>
    <p:sldLayoutId id="2147487467" r:id="rId9"/>
    <p:sldLayoutId id="2147487379" r:id="rId10"/>
    <p:sldLayoutId id="21474874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17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16A3EE-B059-4DB6-89BC-67C81DF9EE15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D28C75-946B-46E5-9BAD-2F3F04E31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69" r:id="rId1"/>
    <p:sldLayoutId id="2147487470" r:id="rId2"/>
    <p:sldLayoutId id="2147487471" r:id="rId3"/>
    <p:sldLayoutId id="2147487380" r:id="rId4"/>
    <p:sldLayoutId id="2147487472" r:id="rId5"/>
    <p:sldLayoutId id="2147487381" r:id="rId6"/>
    <p:sldLayoutId id="2147487473" r:id="rId7"/>
    <p:sldLayoutId id="2147487474" r:id="rId8"/>
    <p:sldLayoutId id="2147487475" r:id="rId9"/>
    <p:sldLayoutId id="2147487382" r:id="rId10"/>
    <p:sldLayoutId id="214748747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19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D1BE62-5A16-4C1B-9004-33B6BDE2869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728C90-8229-44F4-8FC7-A801CF456B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77" r:id="rId1"/>
    <p:sldLayoutId id="2147487478" r:id="rId2"/>
    <p:sldLayoutId id="2147487479" r:id="rId3"/>
    <p:sldLayoutId id="2147487383" r:id="rId4"/>
    <p:sldLayoutId id="2147487480" r:id="rId5"/>
    <p:sldLayoutId id="2147487384" r:id="rId6"/>
    <p:sldLayoutId id="2147487481" r:id="rId7"/>
    <p:sldLayoutId id="2147487482" r:id="rId8"/>
    <p:sldLayoutId id="2147487483" r:id="rId9"/>
    <p:sldLayoutId id="2147487385" r:id="rId10"/>
    <p:sldLayoutId id="21474874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22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60BE1A-235B-4326-A3C8-79A89153B6C1}" type="datetimeFigureOut">
              <a:rPr lang="ru-RU"/>
              <a:pPr>
                <a:defRPr/>
              </a:pPr>
              <a:t>13.07.2020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F0111E-24D2-48C9-A9A2-39801ADDA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85" r:id="rId1"/>
    <p:sldLayoutId id="2147487486" r:id="rId2"/>
    <p:sldLayoutId id="2147487487" r:id="rId3"/>
    <p:sldLayoutId id="2147487386" r:id="rId4"/>
    <p:sldLayoutId id="2147487488" r:id="rId5"/>
    <p:sldLayoutId id="2147487387" r:id="rId6"/>
    <p:sldLayoutId id="2147487489" r:id="rId7"/>
    <p:sldLayoutId id="2147487490" r:id="rId8"/>
    <p:sldLayoutId id="2147487491" r:id="rId9"/>
    <p:sldLayoutId id="2147487388" r:id="rId10"/>
    <p:sldLayoutId id="214748749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2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2.xls"/><Relationship Id="rId5" Type="http://schemas.openxmlformats.org/officeDocument/2006/relationships/image" Target="../media/image20.png"/><Relationship Id="rId4" Type="http://schemas.openxmlformats.org/officeDocument/2006/relationships/oleObject" Target="../embeddings/Microsoft_Excel_97-2003_Worksheet1.xls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139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22.png"/><Relationship Id="rId4" Type="http://schemas.openxmlformats.org/officeDocument/2006/relationships/diagramData" Target="../diagrams/data2.xml"/><Relationship Id="rId9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0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0.xml"/><Relationship Id="rId4" Type="http://schemas.openxmlformats.org/officeDocument/2006/relationships/chart" Target="../charts/char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openxmlformats.org/officeDocument/2006/relationships/image" Target="../media/image33.png"/><Relationship Id="rId17" Type="http://schemas.openxmlformats.org/officeDocument/2006/relationships/image" Target="../media/image38.jpeg"/><Relationship Id="rId2" Type="http://schemas.openxmlformats.org/officeDocument/2006/relationships/image" Target="../media/image7.jpeg"/><Relationship Id="rId16" Type="http://schemas.openxmlformats.org/officeDocument/2006/relationships/image" Target="../media/image37.jpeg"/><Relationship Id="rId1" Type="http://schemas.openxmlformats.org/officeDocument/2006/relationships/slideLayout" Target="../slideLayouts/slideLayout183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32.jpeg"/><Relationship Id="rId5" Type="http://schemas.openxmlformats.org/officeDocument/2006/relationships/diagramQuickStyle" Target="../diagrams/quickStyle4.xml"/><Relationship Id="rId15" Type="http://schemas.openxmlformats.org/officeDocument/2006/relationships/image" Target="../media/image36.png"/><Relationship Id="rId10" Type="http://schemas.openxmlformats.org/officeDocument/2006/relationships/image" Target="../media/image31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30.png"/><Relationship Id="rId1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2.xml"/><Relationship Id="rId4" Type="http://schemas.openxmlformats.org/officeDocument/2006/relationships/chart" Target="../charts/chart1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4581128"/>
            <a:ext cx="7344816" cy="2088232"/>
          </a:xfrm>
          <a:gradFill>
            <a:gsLst>
              <a:gs pos="19000">
                <a:schemeClr val="accent5">
                  <a:tint val="30000"/>
                  <a:satMod val="250000"/>
                </a:schemeClr>
              </a:gs>
              <a:gs pos="72000">
                <a:schemeClr val="accent5">
                  <a:tint val="75000"/>
                  <a:satMod val="210000"/>
                </a:schemeClr>
              </a:gs>
              <a:gs pos="100000">
                <a:schemeClr val="accent5">
                  <a:tint val="85000"/>
                  <a:satMod val="21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700" b="1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 </a:t>
            </a:r>
            <a:r>
              <a:rPr lang="ru-RU" sz="2700" b="1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решениЮ</a:t>
            </a:r>
            <a:r>
              <a:rPr lang="ru-RU" sz="2700" b="1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br>
              <a:rPr lang="ru-RU" sz="2700" b="1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700" b="1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СОВЕТА </a:t>
            </a:r>
            <a:r>
              <a:rPr lang="ru-RU" sz="2700" b="1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мр</a:t>
            </a:r>
            <a:r>
              <a:rPr lang="ru-RU" sz="2700" b="1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САЛАВАТСКИЙ РАЙОН РБ</a:t>
            </a:r>
            <a:br>
              <a:rPr lang="ru-RU" sz="2700" b="1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700" b="1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«Об утверждении отчета об исполнении бюджета муниципального района Салаватский район Республики Башкортостан за </a:t>
            </a:r>
            <a:r>
              <a:rPr lang="ru-RU" sz="2700" b="1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2019 </a:t>
            </a:r>
            <a:r>
              <a:rPr lang="ru-RU" sz="2700" b="1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год»</a:t>
            </a:r>
            <a:r>
              <a:rPr lang="ru-RU" sz="2700" b="1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2700" b="1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404664"/>
            <a:ext cx="6552728" cy="61555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Бюджет для граждан</a:t>
            </a:r>
            <a:endParaRPr lang="ru-RU" sz="3400" dirty="0">
              <a:solidFill>
                <a:srgbClr val="C00000"/>
              </a:solidFill>
            </a:endParaRPr>
          </a:p>
        </p:txBody>
      </p:sp>
      <p:pic>
        <p:nvPicPr>
          <p:cNvPr id="14951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7000"/>
            <a:ext cx="1500187" cy="178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16632"/>
            <a:ext cx="7008840" cy="108012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Показатели социально-экономического развития МУНИЦИПАЛЬНОГО РАЙОНА САЛАВАТСКИЙ РАЙОН за 2017-2018 годы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624943"/>
              </p:ext>
            </p:extLst>
          </p:nvPr>
        </p:nvGraphicFramePr>
        <p:xfrm>
          <a:off x="120650" y="1250950"/>
          <a:ext cx="8785225" cy="4922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9034"/>
                <a:gridCol w="658892"/>
                <a:gridCol w="1244573"/>
                <a:gridCol w="1244573"/>
                <a:gridCol w="1098153"/>
              </a:tblGrid>
              <a:tr h="640280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показателя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Ед. </a:t>
                      </a:r>
                      <a:r>
                        <a:rPr lang="ru-RU" sz="1600" b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изм</a:t>
                      </a: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2017 год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отчет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2018 год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отчет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Темп роста (</a:t>
                      </a:r>
                      <a:r>
                        <a:rPr lang="ru-RU" sz="1200" b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сниже-ния</a:t>
                      </a: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),%</a:t>
                      </a:r>
                      <a:endParaRPr lang="ru-RU" sz="1200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91443" marR="91443" marT="45734" marB="45734"/>
                </a:tc>
              </a:tr>
              <a:tr h="656266">
                <a:tc>
                  <a:txBody>
                    <a:bodyPr/>
                    <a:lstStyle/>
                    <a:p>
                      <a:r>
                        <a:rPr lang="ru-RU" sz="1600" b="0" i="1" dirty="0" smtClean="0"/>
                        <a:t>Объем отгруженных товаров собственного производства, выполненных работ и услуг</a:t>
                      </a:r>
                      <a:endParaRPr lang="ru-RU" sz="1600" b="0" i="1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млн. руб.</a:t>
                      </a:r>
                      <a:endParaRPr lang="ru-RU" sz="12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2016,691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2016,691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77,8%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</a:tr>
              <a:tr h="579300">
                <a:tc>
                  <a:txBody>
                    <a:bodyPr/>
                    <a:lstStyle/>
                    <a:p>
                      <a:r>
                        <a:rPr lang="ru-RU" sz="1600" b="0" i="1" dirty="0" smtClean="0"/>
                        <a:t>Инвестиции в основной капитал за счет всех источников финансирования</a:t>
                      </a:r>
                      <a:endParaRPr lang="ru-RU" sz="1600" b="0" i="1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млн. руб.</a:t>
                      </a:r>
                      <a:endParaRPr lang="ru-RU" sz="12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340,268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348,8 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114,8%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</a:tr>
              <a:tr h="579300">
                <a:tc>
                  <a:txBody>
                    <a:bodyPr/>
                    <a:lstStyle/>
                    <a:p>
                      <a:r>
                        <a:rPr lang="ru-RU" sz="1600" b="0" i="1" dirty="0" smtClean="0"/>
                        <a:t>Ввод жилых домов организациями всех форм собственности</a:t>
                      </a:r>
                      <a:endParaRPr lang="ru-RU" sz="1600" b="0" i="1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тыс.</a:t>
                      </a:r>
                    </a:p>
                    <a:p>
                      <a:pPr algn="ctr"/>
                      <a:r>
                        <a:rPr lang="ru-RU" sz="1200" b="0" dirty="0" smtClean="0"/>
                        <a:t> кв. м</a:t>
                      </a:r>
                      <a:endParaRPr lang="ru-RU" sz="12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8088,0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8009,4 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90,5%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</a:tr>
              <a:tr h="457343">
                <a:tc>
                  <a:txBody>
                    <a:bodyPr/>
                    <a:lstStyle/>
                    <a:p>
                      <a:r>
                        <a:rPr lang="ru-RU" sz="1600" b="0" i="1" dirty="0" smtClean="0"/>
                        <a:t>Оборот розничной торговли</a:t>
                      </a:r>
                      <a:endParaRPr lang="ru-RU" sz="1600" b="0" i="1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млн. руб.</a:t>
                      </a:r>
                      <a:endParaRPr lang="ru-RU" sz="12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1450,50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2148,9 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104,8%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</a:tr>
              <a:tr h="457343">
                <a:tc>
                  <a:txBody>
                    <a:bodyPr/>
                    <a:lstStyle/>
                    <a:p>
                      <a:r>
                        <a:rPr lang="ru-RU" sz="1600" b="0" i="1" dirty="0" smtClean="0"/>
                        <a:t>Оборот общественного питания</a:t>
                      </a:r>
                      <a:endParaRPr lang="ru-RU" sz="1600" b="0" i="1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млн. руб.</a:t>
                      </a:r>
                      <a:endParaRPr lang="ru-RU" sz="12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86,600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86,600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103,2%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</a:tr>
              <a:tr h="457343">
                <a:tc>
                  <a:txBody>
                    <a:bodyPr/>
                    <a:lstStyle/>
                    <a:p>
                      <a:r>
                        <a:rPr lang="ru-RU" sz="1600" b="0" i="1" dirty="0" smtClean="0"/>
                        <a:t>Объем платных услуг населению</a:t>
                      </a:r>
                      <a:endParaRPr lang="ru-RU" sz="1600" b="0" i="1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млн. руб.</a:t>
                      </a:r>
                      <a:endParaRPr lang="ru-RU" sz="12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1185,37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1185,37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97,5%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</a:tr>
              <a:tr h="579300">
                <a:tc>
                  <a:txBody>
                    <a:bodyPr/>
                    <a:lstStyle/>
                    <a:p>
                      <a:r>
                        <a:rPr lang="ru-RU" sz="1600" b="0" i="1" dirty="0" smtClean="0"/>
                        <a:t>Фонд оплаты труда по крупным и</a:t>
                      </a:r>
                      <a:r>
                        <a:rPr lang="ru-RU" sz="1600" b="0" i="1" baseline="0" dirty="0" smtClean="0"/>
                        <a:t> средним организациям города</a:t>
                      </a:r>
                      <a:endParaRPr lang="ru-RU" sz="1600" b="0" i="1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млн. руб.</a:t>
                      </a:r>
                      <a:endParaRPr lang="ru-RU" sz="12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1342,776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1342,776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93,9%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</a:tr>
              <a:tr h="516363">
                <a:tc>
                  <a:txBody>
                    <a:bodyPr/>
                    <a:lstStyle/>
                    <a:p>
                      <a:r>
                        <a:rPr lang="ru-RU" sz="1600" b="0" i="1" dirty="0" smtClean="0"/>
                        <a:t>Среднесписочная численность работников</a:t>
                      </a:r>
                      <a:endParaRPr lang="ru-RU" sz="1600" b="0" i="1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чел.</a:t>
                      </a:r>
                      <a:endParaRPr lang="ru-RU" sz="12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4247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be-BY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4035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/>
                        <a:t>96,1%</a:t>
                      </a:r>
                      <a:endParaRPr lang="ru-RU" sz="1800" b="0" dirty="0"/>
                    </a:p>
                  </a:txBody>
                  <a:tcPr marL="91443" marR="91443" marT="45734" marB="45734"/>
                </a:tc>
              </a:tr>
            </a:tbl>
          </a:graphicData>
        </a:graphic>
      </p:graphicFrame>
      <p:pic>
        <p:nvPicPr>
          <p:cNvPr id="4" name="Рисунок 3" descr="рубл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115888"/>
            <a:ext cx="1901825" cy="1114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09040" cy="7920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C00000"/>
                </a:solidFill>
              </a:rPr>
              <a:t>Величина прожиточного минимума на душу населения </a:t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ru-RU" sz="2400" b="1" i="1" dirty="0" smtClean="0">
                <a:solidFill>
                  <a:srgbClr val="C00000"/>
                </a:solidFill>
              </a:rPr>
              <a:t> за 2017- 2018 годы по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мр</a:t>
            </a:r>
            <a:r>
              <a:rPr lang="ru-RU" sz="2400" b="1" i="1" dirty="0" smtClean="0">
                <a:solidFill>
                  <a:srgbClr val="C00000"/>
                </a:solidFill>
              </a:rPr>
              <a:t> Салаватский район РБ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251111"/>
              </p:ext>
            </p:extLst>
          </p:nvPr>
        </p:nvGraphicFramePr>
        <p:xfrm>
          <a:off x="532396" y="1482619"/>
          <a:ext cx="8574088" cy="3432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9748" name="TextBox 5"/>
          <p:cNvSpPr txBox="1">
            <a:spLocks noChangeArrowheads="1"/>
          </p:cNvSpPr>
          <p:nvPr/>
        </p:nvSpPr>
        <p:spPr bwMode="auto">
          <a:xfrm>
            <a:off x="611188" y="1052513"/>
            <a:ext cx="5762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solidFill>
                  <a:schemeClr val="tx1"/>
                </a:solidFill>
              </a:rPr>
              <a:t>руб.</a:t>
            </a:r>
          </a:p>
        </p:txBody>
      </p:sp>
      <p:pic>
        <p:nvPicPr>
          <p:cNvPr id="9" name="Рисунок 8" descr="прожит. минимум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775" y="4911725"/>
            <a:ext cx="3095625" cy="1806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8496944" cy="861774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i="1" dirty="0">
                <a:solidFill>
                  <a:srgbClr val="990000"/>
                </a:solidFill>
                <a:latin typeface="Palatino Linotype" pitchFamily="18" charset="0"/>
                <a:cs typeface="Times New Roman" pitchFamily="18" charset="0"/>
              </a:rPr>
              <a:t>Исполнение основных показателей бюджета МР Салаватский район РБ за </a:t>
            </a:r>
            <a:r>
              <a:rPr lang="ru-RU" sz="2500" b="1" i="1" dirty="0" smtClean="0">
                <a:solidFill>
                  <a:srgbClr val="990000"/>
                </a:solidFill>
                <a:latin typeface="Palatino Linotype" pitchFamily="18" charset="0"/>
                <a:cs typeface="Times New Roman" pitchFamily="18" charset="0"/>
              </a:rPr>
              <a:t>2018-2019 </a:t>
            </a:r>
            <a:r>
              <a:rPr lang="ru-RU" sz="2500" b="1" i="1" dirty="0">
                <a:solidFill>
                  <a:srgbClr val="990000"/>
                </a:solidFill>
                <a:latin typeface="Palatino Linotype" pitchFamily="18" charset="0"/>
                <a:cs typeface="Times New Roman" pitchFamily="18" charset="0"/>
              </a:rPr>
              <a:t>годы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750202"/>
              </p:ext>
            </p:extLst>
          </p:nvPr>
        </p:nvGraphicFramePr>
        <p:xfrm>
          <a:off x="395536" y="1340769"/>
          <a:ext cx="8496944" cy="4492186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124236"/>
                <a:gridCol w="2124236"/>
                <a:gridCol w="2124236"/>
                <a:gridCol w="2124236"/>
              </a:tblGrid>
              <a:tr h="852815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Показатели</a:t>
                      </a:r>
                      <a:endParaRPr lang="ru-RU" sz="17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Исполнено </a:t>
                      </a:r>
                    </a:p>
                    <a:p>
                      <a:pPr algn="ctr"/>
                      <a:r>
                        <a:rPr lang="ru-RU" sz="1700" dirty="0" smtClean="0"/>
                        <a:t>за 2018 год</a:t>
                      </a:r>
                      <a:endParaRPr lang="ru-RU" sz="17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Исполнено </a:t>
                      </a:r>
                    </a:p>
                    <a:p>
                      <a:pPr algn="ctr"/>
                      <a:r>
                        <a:rPr lang="ru-RU" sz="1700" dirty="0" smtClean="0"/>
                        <a:t>за 2019 год</a:t>
                      </a:r>
                      <a:endParaRPr lang="ru-RU" sz="17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Процент исполнения</a:t>
                      </a:r>
                    </a:p>
                    <a:p>
                      <a:pPr algn="ctr"/>
                      <a:r>
                        <a:rPr lang="ru-RU" sz="1700" dirty="0" smtClean="0"/>
                        <a:t> к</a:t>
                      </a:r>
                      <a:r>
                        <a:rPr lang="ru-RU" sz="1700" baseline="0" dirty="0" smtClean="0"/>
                        <a:t> 2018 году</a:t>
                      </a:r>
                      <a:endParaRPr lang="ru-RU" sz="1700" dirty="0"/>
                    </a:p>
                  </a:txBody>
                  <a:tcPr marT="49225" marB="49225" anchor="ctr"/>
                </a:tc>
              </a:tr>
              <a:tr h="497130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I.</a:t>
                      </a:r>
                      <a:r>
                        <a:rPr lang="en-US" sz="1700" baseline="0" dirty="0" smtClean="0"/>
                        <a:t> </a:t>
                      </a:r>
                      <a:r>
                        <a:rPr lang="ru-RU" sz="1700" dirty="0" smtClean="0"/>
                        <a:t>Доходы, всего</a:t>
                      </a:r>
                      <a:endParaRPr lang="ru-RU" sz="1700" b="1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806 887,4</a:t>
                      </a:r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939 209,4</a:t>
                      </a:r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chemeClr val="tx1"/>
                          </a:solidFill>
                        </a:rPr>
                        <a:t>116,4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 anchor="ctr"/>
                </a:tc>
              </a:tr>
              <a:tr h="497130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из них:</a:t>
                      </a:r>
                      <a:endParaRPr lang="ru-RU" sz="1500" i="1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 anchor="ctr"/>
                </a:tc>
              </a:tr>
              <a:tr h="880476"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-</a:t>
                      </a:r>
                      <a:r>
                        <a:rPr lang="ru-RU" sz="1700" baseline="0" dirty="0" smtClean="0"/>
                        <a:t> налоговые и неналоговые доходы</a:t>
                      </a:r>
                      <a:endParaRPr lang="ru-RU" sz="1700" b="0" i="1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194 672,8</a:t>
                      </a:r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251 311,8</a:t>
                      </a:r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i="1" dirty="0" smtClean="0">
                          <a:solidFill>
                            <a:schemeClr val="tx1"/>
                          </a:solidFill>
                        </a:rPr>
                        <a:t>129,0</a:t>
                      </a:r>
                      <a:endParaRPr lang="ru-RU" sz="2600" i="1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 anchor="ctr"/>
                </a:tc>
              </a:tr>
              <a:tr h="623520"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 - безвозмездные</a:t>
                      </a:r>
                      <a:r>
                        <a:rPr lang="ru-RU" sz="1700" baseline="0" dirty="0" smtClean="0"/>
                        <a:t> поступления</a:t>
                      </a:r>
                      <a:endParaRPr lang="ru-RU" sz="1700" b="0" i="1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612 214,7</a:t>
                      </a:r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687 897,6</a:t>
                      </a:r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i="1" dirty="0" smtClean="0">
                          <a:solidFill>
                            <a:schemeClr val="tx1"/>
                          </a:solidFill>
                        </a:rPr>
                        <a:t>112,4</a:t>
                      </a:r>
                      <a:endParaRPr lang="ru-RU" sz="2600" i="1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 anchor="ctr"/>
                </a:tc>
              </a:tr>
              <a:tr h="497130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II.</a:t>
                      </a:r>
                      <a:r>
                        <a:rPr lang="ru-RU" sz="1700" baseline="0" dirty="0" smtClean="0"/>
                        <a:t> Расходы, всего</a:t>
                      </a:r>
                      <a:endParaRPr lang="ru-RU" sz="1700" b="1" i="0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817 277,2</a:t>
                      </a:r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953 020,0</a:t>
                      </a:r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chemeClr val="tx1"/>
                          </a:solidFill>
                        </a:rPr>
                        <a:t>116,6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 anchor="ctr"/>
                </a:tc>
              </a:tr>
              <a:tr h="643985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III</a:t>
                      </a:r>
                      <a:r>
                        <a:rPr lang="ru-RU" sz="1700" dirty="0" smtClean="0"/>
                        <a:t>.</a:t>
                      </a:r>
                      <a:r>
                        <a:rPr lang="ru-RU" sz="1700" baseline="0" dirty="0" smtClean="0"/>
                        <a:t> Дефицит(-),</a:t>
                      </a:r>
                    </a:p>
                    <a:p>
                      <a:r>
                        <a:rPr lang="ru-RU" sz="1700" baseline="0" dirty="0" smtClean="0"/>
                        <a:t>      профицит (+)</a:t>
                      </a:r>
                      <a:endParaRPr lang="ru-RU" sz="1700" b="0" i="0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-13 141,6</a:t>
                      </a:r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-13 810,6</a:t>
                      </a:r>
                      <a:endParaRPr lang="ru-RU" sz="2600" dirty="0"/>
                    </a:p>
                  </a:txBody>
                  <a:tcPr marT="49225" marB="49225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600" b="0" dirty="0">
                        <a:solidFill>
                          <a:schemeClr val="tx1"/>
                        </a:solidFill>
                      </a:endParaRPr>
                    </a:p>
                  </a:txBody>
                  <a:tcPr marT="49225" marB="49225" anchor="ctr"/>
                </a:tc>
              </a:tr>
            </a:tbl>
          </a:graphicData>
        </a:graphic>
      </p:graphicFrame>
      <p:sp>
        <p:nvSpPr>
          <p:cNvPr id="160774" name="TextBox 4"/>
          <p:cNvSpPr txBox="1">
            <a:spLocks noChangeArrowheads="1"/>
          </p:cNvSpPr>
          <p:nvPr/>
        </p:nvSpPr>
        <p:spPr bwMode="auto">
          <a:xfrm>
            <a:off x="7775575" y="981075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altLang="ru-RU" sz="160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682211"/>
            <a:ext cx="8496944" cy="3077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440" y="188640"/>
            <a:ext cx="8686800" cy="10081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i="1" dirty="0" smtClean="0"/>
              <a:t>Основные параметры бюджета </a:t>
            </a:r>
            <a:br>
              <a:rPr lang="ru-RU" sz="2800" b="1" i="1" dirty="0" smtClean="0"/>
            </a:br>
            <a:r>
              <a:rPr lang="ru-RU" sz="2800" b="1" i="1" dirty="0" err="1" smtClean="0"/>
              <a:t>мр</a:t>
            </a:r>
            <a:r>
              <a:rPr lang="ru-RU" sz="2800" b="1" i="1" dirty="0" smtClean="0"/>
              <a:t> САЛАВАТСКИЙ РАЙОН РБ за 2019 год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3212976"/>
            <a:ext cx="3024336" cy="1080120"/>
          </a:xfrm>
          <a:prstGeom prst="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</a:t>
            </a:r>
          </a:p>
        </p:txBody>
      </p:sp>
      <p:sp>
        <p:nvSpPr>
          <p:cNvPr id="5" name="Овал 4"/>
          <p:cNvSpPr/>
          <p:nvPr/>
        </p:nvSpPr>
        <p:spPr>
          <a:xfrm>
            <a:off x="2483768" y="1484784"/>
            <a:ext cx="3168352" cy="151216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/>
                </a:solidFill>
              </a:rPr>
              <a:t>Доходы бюджета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/>
                </a:solidFill>
              </a:rPr>
              <a:t>939 209,4 </a:t>
            </a:r>
            <a:r>
              <a:rPr lang="ru-RU" sz="2400" b="1" dirty="0" err="1" smtClean="0">
                <a:solidFill>
                  <a:schemeClr val="accent2"/>
                </a:solidFill>
              </a:rPr>
              <a:t>тыс.руб</a:t>
            </a:r>
            <a:r>
              <a:rPr lang="ru-RU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6" name="Овал 5"/>
          <p:cNvSpPr/>
          <p:nvPr/>
        </p:nvSpPr>
        <p:spPr>
          <a:xfrm>
            <a:off x="2483768" y="4581128"/>
            <a:ext cx="3240360" cy="172819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/>
                </a:solidFill>
              </a:rPr>
              <a:t>Расходы бюджета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/>
                </a:solidFill>
              </a:rPr>
              <a:t>928 849,9 </a:t>
            </a:r>
            <a:r>
              <a:rPr lang="ru-RU" sz="2400" b="1" dirty="0" err="1" smtClean="0">
                <a:solidFill>
                  <a:schemeClr val="accent2"/>
                </a:solidFill>
              </a:rPr>
              <a:t>тыс.руб</a:t>
            </a:r>
            <a:r>
              <a:rPr lang="ru-RU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107504" y="1412776"/>
            <a:ext cx="2376264" cy="1152128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u="sng" dirty="0">
                <a:solidFill>
                  <a:schemeClr val="accent6">
                    <a:lumMod val="75000"/>
                  </a:schemeClr>
                </a:solidFill>
              </a:rPr>
              <a:t>Налоговые доходы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241 301,4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тыс.руб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107504" y="3140968"/>
            <a:ext cx="2448272" cy="1224136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u="sng" dirty="0">
                <a:solidFill>
                  <a:schemeClr val="accent1">
                    <a:lumMod val="50000"/>
                  </a:schemeClr>
                </a:solidFill>
              </a:rPr>
              <a:t>Неналоговые доходы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10 010,4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тыс.руб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107504" y="4797152"/>
            <a:ext cx="2448272" cy="1296144"/>
          </a:xfrm>
          <a:prstGeom prst="homePlate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</a:rPr>
              <a:t>Безвозмездные поступления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687 897,6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accent6">
                    <a:lumMod val="50000"/>
                  </a:schemeClr>
                </a:solidFill>
              </a:rPr>
              <a:t>тыс.руб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4" name="Пятиугольник 23"/>
          <p:cNvSpPr/>
          <p:nvPr/>
        </p:nvSpPr>
        <p:spPr>
          <a:xfrm flipH="1">
            <a:off x="5796136" y="1196752"/>
            <a:ext cx="3240360" cy="504056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Общегосударственные вопросы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</a:rPr>
              <a:t>61773,2 </a:t>
            </a:r>
            <a:r>
              <a:rPr lang="ru-RU" sz="1400" dirty="0" err="1">
                <a:solidFill>
                  <a:schemeClr val="tx1"/>
                </a:solidFill>
              </a:rPr>
              <a:t>тыс.руб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6" name="Пятиугольник 25"/>
          <p:cNvSpPr/>
          <p:nvPr/>
        </p:nvSpPr>
        <p:spPr>
          <a:xfrm flipH="1">
            <a:off x="5806739" y="2266678"/>
            <a:ext cx="3240360" cy="64807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Национальная безопасность и правоохранительная деятельность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</a:rPr>
              <a:t>3163,1 </a:t>
            </a:r>
            <a:r>
              <a:rPr lang="ru-RU" sz="1400" dirty="0" err="1">
                <a:solidFill>
                  <a:schemeClr val="tx1"/>
                </a:solidFill>
              </a:rPr>
              <a:t>тыс.руб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7" name="Пятиугольник 26"/>
          <p:cNvSpPr/>
          <p:nvPr/>
        </p:nvSpPr>
        <p:spPr>
          <a:xfrm flipH="1">
            <a:off x="5796136" y="2960948"/>
            <a:ext cx="3240360" cy="504056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Национальная экономика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</a:rPr>
              <a:t>80318,2</a:t>
            </a:r>
            <a:r>
              <a:rPr lang="ru-RU" sz="1400" dirty="0" smtClean="0">
                <a:solidFill>
                  <a:schemeClr val="tx1"/>
                </a:solidFill>
              </a:rPr>
              <a:t>тыс.руб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8" name="Пятиугольник 27"/>
          <p:cNvSpPr/>
          <p:nvPr/>
        </p:nvSpPr>
        <p:spPr>
          <a:xfrm flipH="1">
            <a:off x="5842743" y="3573016"/>
            <a:ext cx="3240360" cy="504056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Жилищно-коммунальное хозяйство  </a:t>
            </a:r>
            <a:r>
              <a:rPr lang="ru-RU" sz="1400" b="1" dirty="0" smtClean="0">
                <a:solidFill>
                  <a:srgbClr val="C00000"/>
                </a:solidFill>
              </a:rPr>
              <a:t>82885,0</a:t>
            </a:r>
            <a:r>
              <a:rPr lang="ru-RU" sz="1400" dirty="0" smtClean="0">
                <a:solidFill>
                  <a:schemeClr val="tx1"/>
                </a:solidFill>
              </a:rPr>
              <a:t>тыс.руб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9" name="Пятиугольник 28"/>
          <p:cNvSpPr/>
          <p:nvPr/>
        </p:nvSpPr>
        <p:spPr>
          <a:xfrm flipH="1">
            <a:off x="5897382" y="4113076"/>
            <a:ext cx="3168352" cy="504056"/>
          </a:xfrm>
          <a:prstGeom prst="homePlate">
            <a:avLst>
              <a:gd name="adj" fmla="val 62827"/>
            </a:avLst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Образование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</a:rPr>
              <a:t>502949,9</a:t>
            </a:r>
            <a:r>
              <a:rPr lang="ru-RU" sz="1400" dirty="0" smtClean="0">
                <a:solidFill>
                  <a:schemeClr val="tx1"/>
                </a:solidFill>
              </a:rPr>
              <a:t>тыс.руб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0" name="Пятиугольник 29"/>
          <p:cNvSpPr/>
          <p:nvPr/>
        </p:nvSpPr>
        <p:spPr>
          <a:xfrm flipH="1">
            <a:off x="5878747" y="4749958"/>
            <a:ext cx="3168352" cy="432048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Культура</a:t>
            </a:r>
            <a:endParaRPr lang="ru-RU" sz="14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</a:rPr>
              <a:t>84317,3</a:t>
            </a:r>
            <a:r>
              <a:rPr lang="ru-RU" sz="1400" dirty="0" smtClean="0">
                <a:solidFill>
                  <a:schemeClr val="tx1"/>
                </a:solidFill>
              </a:rPr>
              <a:t>тыс.руб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1" name="Пятиугольник 30"/>
          <p:cNvSpPr/>
          <p:nvPr/>
        </p:nvSpPr>
        <p:spPr>
          <a:xfrm flipH="1">
            <a:off x="5868144" y="5229200"/>
            <a:ext cx="3168352" cy="432048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Социальная политика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109951,7</a:t>
            </a:r>
            <a:r>
              <a:rPr lang="ru-RU" sz="1400" dirty="0" smtClean="0">
                <a:solidFill>
                  <a:schemeClr val="tx1"/>
                </a:solidFill>
              </a:rPr>
              <a:t>тыс.руб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2" name="Пятиугольник 31"/>
          <p:cNvSpPr/>
          <p:nvPr/>
        </p:nvSpPr>
        <p:spPr>
          <a:xfrm flipH="1">
            <a:off x="5868144" y="5733256"/>
            <a:ext cx="3168352" cy="432048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Физическая культура и спорт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</a:rPr>
              <a:t>1000,0 </a:t>
            </a:r>
            <a:r>
              <a:rPr lang="ru-RU" sz="1400" dirty="0">
                <a:solidFill>
                  <a:schemeClr val="tx1"/>
                </a:solidFill>
              </a:rPr>
              <a:t>тыс. руб.</a:t>
            </a:r>
          </a:p>
        </p:txBody>
      </p:sp>
      <p:sp>
        <p:nvSpPr>
          <p:cNvPr id="33" name="Пятиугольник 32"/>
          <p:cNvSpPr/>
          <p:nvPr/>
        </p:nvSpPr>
        <p:spPr>
          <a:xfrm flipH="1">
            <a:off x="5868144" y="6237312"/>
            <a:ext cx="3168352" cy="504056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Другие расходы </a:t>
            </a:r>
            <a:r>
              <a:rPr lang="ru-RU" sz="1400" b="1" dirty="0" smtClean="0">
                <a:solidFill>
                  <a:srgbClr val="C00000"/>
                </a:solidFill>
              </a:rPr>
              <a:t>638,0 </a:t>
            </a:r>
            <a:r>
              <a:rPr lang="ru-RU" sz="1400" dirty="0" err="1">
                <a:solidFill>
                  <a:schemeClr val="tx1"/>
                </a:solidFill>
              </a:rPr>
              <a:t>тыс.руб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8" name="Пятиугольник 17"/>
          <p:cNvSpPr/>
          <p:nvPr/>
        </p:nvSpPr>
        <p:spPr>
          <a:xfrm rot="10800000" flipV="1">
            <a:off x="5845443" y="1772816"/>
            <a:ext cx="3168352" cy="432048"/>
          </a:xfrm>
          <a:prstGeom prst="homePlate">
            <a:avLst>
              <a:gd name="adj" fmla="val 5513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 prstMaterial="soft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Национальная оборона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</a:rPr>
              <a:t>1853,5</a:t>
            </a:r>
            <a:r>
              <a:rPr lang="ru-RU" sz="1400" dirty="0" smtClean="0">
                <a:solidFill>
                  <a:schemeClr val="tx1"/>
                </a:solidFill>
              </a:rPr>
              <a:t>тыс.руб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0"/>
            <a:ext cx="8686800" cy="84124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Формирование  бюджета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825" y="1052513"/>
            <a:ext cx="27368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СОБСТВЕННЫЕ ДОХОДЫ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(налоговые и неналоговые)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92500" y="1052513"/>
            <a:ext cx="30241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МЕЖБЮДЖЕТНЫЕ ТРАНСФЕРТЫ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11863" y="1052513"/>
            <a:ext cx="31321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 ИСТОЧНИКИ ФИНАНСИРОВАНИЯ ДЕФИЦИТА БЮДЖЕТА</a:t>
            </a: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251520" y="1556792"/>
            <a:ext cx="3240360" cy="2808312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Налог на доходы физических лиц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Земельный налог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Государственная пошлина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Налог на имущество физических лиц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Единый налог на вмененный доход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Единый сельскохозяйственный налог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Налог при патентной системе     налогообложения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Налог по упрощенной системе налогообложения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Доходы от продажи и аренды имущества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Доходы от продажи и аренды земли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Прочие доходы</a:t>
            </a: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4139952" y="1700808"/>
            <a:ext cx="1656184" cy="864096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Дотации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Субсидии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Субвенции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1772816"/>
            <a:ext cx="2736304" cy="7920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Кредиты коммерческих  банков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</a:rPr>
              <a:t>Бюджетные кредиты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4716016" y="2636912"/>
            <a:ext cx="360040" cy="36004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2946289">
            <a:off x="6446114" y="2854842"/>
            <a:ext cx="360040" cy="360040"/>
          </a:xfrm>
          <a:prstGeom prst="downArrow">
            <a:avLst>
              <a:gd name="adj1" fmla="val 50000"/>
              <a:gd name="adj2" fmla="val 39739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9334769">
            <a:off x="3564414" y="2997477"/>
            <a:ext cx="360040" cy="36004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Рисунок 13" descr="кошелек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1960" y="2996952"/>
            <a:ext cx="1879643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179388" y="4652963"/>
            <a:ext cx="88566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РАСХОДОВАНИЕ СРЕДСТВ ПО НАПРАВЛЕНИЯМ В СООТВЕТСТВИИ С ПОЛНОМОЧИЯМИ ГОРОДА</a:t>
            </a:r>
          </a:p>
        </p:txBody>
      </p:sp>
      <p:sp>
        <p:nvSpPr>
          <p:cNvPr id="162842" name="TextBox 16"/>
          <p:cNvSpPr txBox="1">
            <a:spLocks noChangeArrowheads="1"/>
          </p:cNvSpPr>
          <p:nvPr/>
        </p:nvSpPr>
        <p:spPr bwMode="auto">
          <a:xfrm>
            <a:off x="179388" y="4941888"/>
            <a:ext cx="885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solidFill>
                  <a:schemeClr val="tx1"/>
                </a:solidFill>
              </a:rPr>
              <a:t>Полномочия для органов местного самоуправления установлены Федеральным законом от 03.10.2003 № 131-ФЗ «Об общих принципах организации местного самоуправления в Российской Федерации»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5661248"/>
            <a:ext cx="2016224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ОБРАЗОВАНИЕ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55576" y="6093296"/>
            <a:ext cx="2016224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КУЛЬТУРА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131840" y="5661248"/>
            <a:ext cx="2232248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СОЦИАЛЬНАЯ ПОЛИТИКА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012160" y="5661248"/>
            <a:ext cx="2808312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ФИЗИЧЕСКАЯ КУЛЬТУРА И СПОРТ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6093296"/>
            <a:ext cx="1512168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ЖКХ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059832" y="6453336"/>
            <a:ext cx="2448272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СРЕДСТВА МАССОВОЙ ИНФОРМАЦИИ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868144" y="6093296"/>
            <a:ext cx="2448272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РАСХОДЫ НА УПРАВЛЕНИЕ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660504" y="6415256"/>
            <a:ext cx="2448272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ОБСЛУЖИВАНИЕ ГОСУД.И МУНИЦ. ДОЛГА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39403" y="6453336"/>
            <a:ext cx="2448272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</a:rPr>
              <a:t>НАЦИОНАЛЬНАЯ ОБОРОНА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86800" cy="84124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0070C0"/>
                </a:solidFill>
              </a:rPr>
              <a:t>Динамика и структура доходов бюджета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Мр</a:t>
            </a:r>
            <a:r>
              <a:rPr lang="ru-RU" sz="2400" b="1" i="1" dirty="0" smtClean="0">
                <a:solidFill>
                  <a:srgbClr val="0070C0"/>
                </a:solidFill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салаватский</a:t>
            </a:r>
            <a:r>
              <a:rPr lang="ru-RU" sz="2400" b="1" i="1" dirty="0" smtClean="0">
                <a:solidFill>
                  <a:srgbClr val="0070C0"/>
                </a:solidFill>
              </a:rPr>
              <a:t> район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рб</a:t>
            </a:r>
            <a:r>
              <a:rPr lang="ru-RU" sz="2400" b="1" i="1" dirty="0" smtClean="0">
                <a:solidFill>
                  <a:srgbClr val="0070C0"/>
                </a:solidFill>
              </a:rPr>
              <a:t> за 2016-2018 годы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5409558"/>
              </p:ext>
            </p:extLst>
          </p:nvPr>
        </p:nvGraphicFramePr>
        <p:xfrm>
          <a:off x="251520" y="1124744"/>
          <a:ext cx="8683625" cy="5470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686800" cy="54868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b="1" dirty="0" smtClean="0"/>
              <a:t>Исполнение</a:t>
            </a:r>
            <a:endParaRPr lang="ru-RU" sz="2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84213" y="333375"/>
            <a:ext cx="7848600" cy="6778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налоговых и неналоговых доходов бюджета МР Салаватский район РБ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215465"/>
              </p:ext>
            </p:extLst>
          </p:nvPr>
        </p:nvGraphicFramePr>
        <p:xfrm>
          <a:off x="107950" y="692150"/>
          <a:ext cx="8929687" cy="527367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888735"/>
                <a:gridCol w="936177"/>
                <a:gridCol w="864163"/>
                <a:gridCol w="864163"/>
                <a:gridCol w="863140"/>
                <a:gridCol w="649146"/>
                <a:gridCol w="864163"/>
              </a:tblGrid>
              <a:tr h="779414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Наименование налогов и сборов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/>
                        <a:t>Факт</a:t>
                      </a:r>
                      <a:r>
                        <a:rPr lang="ru-RU" sz="900" b="0" baseline="0" dirty="0" smtClean="0"/>
                        <a:t> за 2017 год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/>
                        <a:t>Утвержден-</a:t>
                      </a:r>
                      <a:r>
                        <a:rPr lang="ru-RU" sz="900" b="0" dirty="0" err="1" smtClean="0"/>
                        <a:t>ный</a:t>
                      </a:r>
                      <a:r>
                        <a:rPr lang="ru-RU" sz="900" b="0" dirty="0" smtClean="0"/>
                        <a:t> план на 2018 год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/>
                        <a:t>Уточненный план на 2018 год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/>
                        <a:t>Факт</a:t>
                      </a:r>
                      <a:r>
                        <a:rPr lang="ru-RU" sz="900" b="0" baseline="0" dirty="0" smtClean="0"/>
                        <a:t> за 2018 год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/>
                        <a:t>% </a:t>
                      </a:r>
                      <a:r>
                        <a:rPr lang="ru-RU" sz="900" b="0" dirty="0" err="1" smtClean="0"/>
                        <a:t>исполне-ния</a:t>
                      </a:r>
                      <a:r>
                        <a:rPr lang="ru-RU" sz="900" b="0" dirty="0" smtClean="0"/>
                        <a:t>  к </a:t>
                      </a:r>
                      <a:r>
                        <a:rPr lang="ru-RU" sz="900" b="0" dirty="0" err="1" smtClean="0"/>
                        <a:t>уточ</a:t>
                      </a:r>
                      <a:r>
                        <a:rPr lang="ru-RU" sz="900" b="0" dirty="0" smtClean="0"/>
                        <a:t>. плану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/>
                        <a:t>Отклонение</a:t>
                      </a:r>
                      <a:r>
                        <a:rPr lang="ru-RU" sz="900" b="0" baseline="0" dirty="0" smtClean="0"/>
                        <a:t> </a:t>
                      </a:r>
                      <a:r>
                        <a:rPr lang="ru-RU" sz="900" b="0" dirty="0" smtClean="0"/>
                        <a:t>от</a:t>
                      </a:r>
                      <a:r>
                        <a:rPr lang="ru-RU" sz="900" b="0" baseline="0" dirty="0" smtClean="0"/>
                        <a:t> факта </a:t>
                      </a:r>
                      <a:r>
                        <a:rPr lang="ru-RU" sz="900" b="0" dirty="0" smtClean="0"/>
                        <a:t>2017 года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6778" marB="46778" anchor="ctr"/>
                </a:tc>
              </a:tr>
              <a:tr h="299268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</a:t>
                      </a:r>
                      <a:r>
                        <a:rPr lang="ru-RU" sz="1200" b="1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ДОХОДЫ</a:t>
                      </a:r>
                      <a:endParaRPr lang="ru-RU" sz="12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158 458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155027,4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158662,0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186 049,3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99,9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-8868,9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</a:tr>
              <a:tr h="29625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НДФЛ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124 284,4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433 474,1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143 799,3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144 469,5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99,8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-3092,2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</a:tr>
              <a:tr h="29625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Акцизы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16 389,8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48 790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17 361,9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17 886,6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100,0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-6835,6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</a:tr>
              <a:tr h="467777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Налоги на совокупный доход (ЕНВД, патент,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упрощ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. система, единый с/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х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 налог)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15 277,3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34 821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14 326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15 384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100,0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+1371,9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</a:tr>
              <a:tr h="29625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Госпошлина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2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 506,3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6 325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2 985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3 121,6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100,0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-313,2</a:t>
                      </a:r>
                    </a:p>
                  </a:txBody>
                  <a:tcPr marL="91447" marR="91447" marT="46778" marB="46778" anchor="ctr"/>
                </a:tc>
              </a:tr>
              <a:tr h="296258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НЕНАЛОГОВЫЕ  ДОХОДЫ</a:t>
                      </a:r>
                      <a:endParaRPr lang="ru-RU" sz="12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8 009,0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5361,0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7903,0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8 623,5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101,3</a:t>
                      </a:r>
                      <a:endParaRPr lang="ru-RU" sz="13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-137,5</a:t>
                      </a:r>
                    </a:p>
                  </a:txBody>
                  <a:tcPr marL="91447" marR="91447" marT="46778" marB="46778" anchor="ctr"/>
                </a:tc>
              </a:tr>
              <a:tr h="29926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Арендная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 плата за землю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5 673,0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3750,0</a:t>
                      </a:r>
                      <a:endParaRPr lang="ru-RU" sz="13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5600,0</a:t>
                      </a:r>
                      <a:endParaRPr lang="ru-RU" sz="13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5 072</a:t>
                      </a:r>
                      <a:endParaRPr lang="ru-RU" sz="13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101,3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+1467,8</a:t>
                      </a:r>
                    </a:p>
                  </a:txBody>
                  <a:tcPr marL="91447" marR="91447" marT="46778" marB="46778" anchor="ctr"/>
                </a:tc>
              </a:tr>
              <a:tr h="29625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Аренда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62,1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57,0</a:t>
                      </a:r>
                      <a:endParaRPr lang="ru-RU" sz="13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62,0</a:t>
                      </a:r>
                      <a:endParaRPr lang="ru-RU" sz="13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62,1</a:t>
                      </a:r>
                      <a:endParaRPr lang="ru-RU" sz="13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100,2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-8,5</a:t>
                      </a:r>
                    </a:p>
                  </a:txBody>
                  <a:tcPr marL="91447" marR="91447" marT="46778" marB="46778" anchor="ctr"/>
                </a:tc>
              </a:tr>
              <a:tr h="459347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Платежи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 от государственных и муниципальных унитарных предприятий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241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6,0</a:t>
                      </a:r>
                      <a:endParaRPr lang="ru-RU" sz="13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240,0</a:t>
                      </a:r>
                      <a:endParaRPr lang="ru-RU" sz="13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241</a:t>
                      </a:r>
                      <a:endParaRPr lang="ru-RU" sz="13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100,4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+2,1</a:t>
                      </a:r>
                    </a:p>
                  </a:txBody>
                  <a:tcPr marL="91447" marR="91447" marT="46778" marB="46778" anchor="ctr"/>
                </a:tc>
              </a:tr>
              <a:tr h="29625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Плата за негативное воздействие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на окружающую среду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234,7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818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328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400,6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100,0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-526,4</a:t>
                      </a:r>
                    </a:p>
                  </a:txBody>
                  <a:tcPr marL="91447" marR="91447" marT="46778" marB="46778" anchor="ctr"/>
                </a:tc>
              </a:tr>
              <a:tr h="29625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Доходы от оказания платных услуг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57,1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0,0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57,0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437,5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100,2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+14,3</a:t>
                      </a:r>
                    </a:p>
                  </a:txBody>
                  <a:tcPr marL="91447" marR="91447" marT="46778" marB="46778" anchor="ctr"/>
                </a:tc>
              </a:tr>
              <a:tr h="29926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Доходы от реализации имущества и земельных участков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522,7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230,0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710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819,7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100,0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-1127,8</a:t>
                      </a:r>
                    </a:p>
                  </a:txBody>
                  <a:tcPr marL="91447" marR="91447" marT="46778" marB="46778" anchor="ctr"/>
                </a:tc>
              </a:tr>
              <a:tr h="29625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Штрафы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1 215,4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691,0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841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1 259,9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102,4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+157,4</a:t>
                      </a:r>
                    </a:p>
                  </a:txBody>
                  <a:tcPr marL="91447" marR="91447" marT="46778" marB="46778" anchor="ctr"/>
                </a:tc>
              </a:tr>
              <a:tr h="29926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Прочие неналоговые доходы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2,9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331,5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-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Aharoni" pitchFamily="2" charset="-79"/>
                      </a:endParaRPr>
                    </a:p>
                  </a:txBody>
                  <a:tcPr marL="91447" marR="91447" marT="46778" marB="4677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Aharoni" pitchFamily="2" charset="-79"/>
                        </a:rPr>
                        <a:t>+2,9</a:t>
                      </a:r>
                    </a:p>
                  </a:txBody>
                  <a:tcPr marL="91447" marR="91447" marT="46778" marB="46778" anchor="ctr"/>
                </a:tc>
              </a:tr>
            </a:tbl>
          </a:graphicData>
        </a:graphic>
      </p:graphicFrame>
      <p:sp>
        <p:nvSpPr>
          <p:cNvPr id="164998" name="TextBox 4"/>
          <p:cNvSpPr txBox="1">
            <a:spLocks noChangeArrowheads="1"/>
          </p:cNvSpPr>
          <p:nvPr/>
        </p:nvSpPr>
        <p:spPr bwMode="auto">
          <a:xfrm>
            <a:off x="7956550" y="404813"/>
            <a:ext cx="1187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chemeClr val="tx1"/>
                </a:solidFill>
              </a:rPr>
              <a:t>тыс.руб</a:t>
            </a:r>
            <a:r>
              <a:rPr lang="ru-RU" altLang="ru-RU" sz="140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288" y="254000"/>
            <a:ext cx="842486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Темп роста (снижения) поступлений собственных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(налоговых и неналоговых) доходов бюджета МР Салаватский район РБ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за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2016-2018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годы</a:t>
            </a:r>
          </a:p>
        </p:txBody>
      </p:sp>
      <p:graphicFrame>
        <p:nvGraphicFramePr>
          <p:cNvPr id="2" name="Диаграмма 3"/>
          <p:cNvGraphicFramePr>
            <a:graphicFrameLocks/>
          </p:cNvGraphicFramePr>
          <p:nvPr/>
        </p:nvGraphicFramePr>
        <p:xfrm>
          <a:off x="471488" y="1125538"/>
          <a:ext cx="8004175" cy="5100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57606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Структура налоговых доходов бюджета МР САЛАВАТСКИЙ РАЙОН </a:t>
            </a:r>
            <a:r>
              <a:rPr lang="ru-RU" sz="2400" b="1" dirty="0" err="1" smtClean="0">
                <a:solidFill>
                  <a:srgbClr val="C00000"/>
                </a:solidFill>
              </a:rPr>
              <a:t>рб</a:t>
            </a:r>
            <a:r>
              <a:rPr lang="ru-RU" sz="2400" b="1" dirty="0" smtClean="0">
                <a:solidFill>
                  <a:srgbClr val="C00000"/>
                </a:solidFill>
              </a:rPr>
              <a:t> за  2016 -2017 годы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166915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8427822"/>
              </p:ext>
            </p:extLst>
          </p:nvPr>
        </p:nvGraphicFramePr>
        <p:xfrm>
          <a:off x="251520" y="908720"/>
          <a:ext cx="8670925" cy="449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31" r:id="rId4" imgW="8669263" imgH="4493141" progId="Excel.Chart.8">
                  <p:embed/>
                </p:oleObj>
              </mc:Choice>
              <mc:Fallback>
                <p:oleObj r:id="rId4" imgW="8669263" imgH="4493141" progId="Excel.Chart.8">
                  <p:embed/>
                  <p:pic>
                    <p:nvPicPr>
                      <p:cNvPr id="0" name="Диаграмма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908720"/>
                        <a:ext cx="8670925" cy="449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16" name="Диаграмма 3"/>
          <p:cNvGraphicFramePr>
            <a:graphicFrameLocks/>
          </p:cNvGraphicFramePr>
          <p:nvPr/>
        </p:nvGraphicFramePr>
        <p:xfrm>
          <a:off x="250825" y="3933825"/>
          <a:ext cx="5575300" cy="273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32" r:id="rId6" imgW="5578323" imgH="2737341" progId="Excel.Chart.8">
                  <p:embed/>
                </p:oleObj>
              </mc:Choice>
              <mc:Fallback>
                <p:oleObj r:id="rId6" imgW="5578323" imgH="2737341" progId="Excel.Char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933825"/>
                        <a:ext cx="5575300" cy="2738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188640"/>
            <a:ext cx="691276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НАЛОГ НА ДОХОДЫ ФИЗИЧЕСКИХ ЛИЦ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3563888" y="620688"/>
          <a:ext cx="525658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43608" y="692696"/>
            <a:ext cx="2520280" cy="10081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В отдельных случаях: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30% - в отношении доходов, получаемых физическими лицами – иностранными гражданами</a:t>
            </a:r>
          </a:p>
        </p:txBody>
      </p:sp>
      <p:sp>
        <p:nvSpPr>
          <p:cNvPr id="7" name="Овал 6"/>
          <p:cNvSpPr/>
          <p:nvPr/>
        </p:nvSpPr>
        <p:spPr>
          <a:xfrm>
            <a:off x="107504" y="620688"/>
            <a:ext cx="1152128" cy="115212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Ставка налога 13 %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1700808"/>
            <a:ext cx="2520280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35% - в отношении стоимости полученных выигрышей, призов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3850" y="2349500"/>
            <a:ext cx="3527425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Поступление налога на доходы физических лиц за </a:t>
            </a:r>
            <a:r>
              <a:rPr lang="ru-RU" sz="1400" dirty="0" smtClean="0">
                <a:solidFill>
                  <a:schemeClr val="tx1"/>
                </a:solidFill>
              </a:rPr>
              <a:t>2018 </a:t>
            </a:r>
            <a:r>
              <a:rPr lang="ru-RU" sz="1400" dirty="0">
                <a:solidFill>
                  <a:schemeClr val="tx1"/>
                </a:solidFill>
              </a:rPr>
              <a:t>год составило </a:t>
            </a:r>
            <a:r>
              <a:rPr lang="ru-RU" sz="1400" dirty="0" smtClean="0">
                <a:solidFill>
                  <a:schemeClr val="tx1"/>
                </a:solidFill>
              </a:rPr>
              <a:t>144,5 </a:t>
            </a:r>
            <a:r>
              <a:rPr lang="ru-RU" sz="1400" dirty="0">
                <a:solidFill>
                  <a:schemeClr val="tx1"/>
                </a:solidFill>
              </a:rPr>
              <a:t>млн. руб. или </a:t>
            </a:r>
            <a:r>
              <a:rPr lang="ru-RU" sz="1400" dirty="0" smtClean="0">
                <a:solidFill>
                  <a:schemeClr val="tx1"/>
                </a:solidFill>
              </a:rPr>
              <a:t>101,9 </a:t>
            </a:r>
            <a:r>
              <a:rPr lang="ru-RU" sz="1400" dirty="0">
                <a:solidFill>
                  <a:schemeClr val="tx1"/>
                </a:solidFill>
              </a:rPr>
              <a:t>% от плановых годовых назначений</a:t>
            </a:r>
          </a:p>
        </p:txBody>
      </p:sp>
      <p:graphicFrame>
        <p:nvGraphicFramePr>
          <p:cNvPr id="167950" name="Диаграмма 10"/>
          <p:cNvGraphicFramePr>
            <a:graphicFrameLocks/>
          </p:cNvGraphicFramePr>
          <p:nvPr/>
        </p:nvGraphicFramePr>
        <p:xfrm>
          <a:off x="61913" y="3236913"/>
          <a:ext cx="3830637" cy="340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07" r:id="rId9" imgW="3834716" imgH="3407959" progId="Excel.Chart.8">
                  <p:embed/>
                </p:oleObj>
              </mc:Choice>
              <mc:Fallback>
                <p:oleObj r:id="rId9" imgW="3834716" imgH="3407959" progId="Excel.Chart.8">
                  <p:embed/>
                  <p:pic>
                    <p:nvPicPr>
                      <p:cNvPr id="0" name="Диаграмма 10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3" y="3236913"/>
                        <a:ext cx="3830637" cy="340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</a:schemeClr>
          </a:solidFill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Принцип прозрачности (открытости) бюджетной системы Российской федерации означает:</a:t>
            </a:r>
            <a:endParaRPr lang="ru-RU" sz="2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288" y="1628775"/>
            <a:ext cx="8382000" cy="3694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Обязательное опубликование в средствах массовой информации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утвержденных бюджетов и отчетов об их исполнении;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Доступность иных сведений о бюджетах;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Обязательная открытость для общества и средств массовой информации проектов бюджетов, обеспечение доступа к информации на едином портале бюджетной системы Российской Федерации в сети «Интернет»;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Преемственность бюджетной классификации Российской Федерации, а также обеспечение сопоставимости показателей бюджета отчетного, текущего и очередного финансового года.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50532" name="TextBox 5"/>
          <p:cNvSpPr txBox="1">
            <a:spLocks noChangeArrowheads="1"/>
          </p:cNvSpPr>
          <p:nvPr/>
        </p:nvSpPr>
        <p:spPr bwMode="auto">
          <a:xfrm>
            <a:off x="6156325" y="5373688"/>
            <a:ext cx="237648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i="1">
                <a:solidFill>
                  <a:schemeClr val="tx1"/>
                </a:solidFill>
              </a:rPr>
              <a:t>Бюджетный кодекс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i="1">
                <a:solidFill>
                  <a:schemeClr val="tx1"/>
                </a:solidFill>
              </a:rPr>
              <a:t>Российской Федерации,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i="1">
                <a:solidFill>
                  <a:schemeClr val="tx1"/>
                </a:solidFill>
              </a:rPr>
              <a:t>статья 36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188640"/>
            <a:ext cx="691276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ЕДИНЫЙ НАЛОГ НА ВМЕНЕННЫЙ ДОХОД ДЛЯ ОТДЕЛЬНЫХ ВИДОВ ДЕЯТЕЛЬНОСТИ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92275" y="2133600"/>
            <a:ext cx="5472113" cy="790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Поступление  единого налога на вмененный доход для отдельных видов деятельности за </a:t>
            </a:r>
            <a:r>
              <a:rPr lang="ru-RU" sz="1400" dirty="0" smtClean="0">
                <a:solidFill>
                  <a:schemeClr val="tx1"/>
                </a:solidFill>
              </a:rPr>
              <a:t>2019 </a:t>
            </a:r>
            <a:r>
              <a:rPr lang="ru-RU" sz="1400" dirty="0">
                <a:solidFill>
                  <a:schemeClr val="tx1"/>
                </a:solidFill>
              </a:rPr>
              <a:t>год составило </a:t>
            </a:r>
            <a:r>
              <a:rPr lang="ru-RU" sz="1400" dirty="0" smtClean="0">
                <a:solidFill>
                  <a:schemeClr val="tx1"/>
                </a:solidFill>
              </a:rPr>
              <a:t>5,9 </a:t>
            </a:r>
            <a:r>
              <a:rPr lang="ru-RU" sz="1400" dirty="0">
                <a:solidFill>
                  <a:schemeClr val="tx1"/>
                </a:solidFill>
              </a:rPr>
              <a:t>млн. руб. или </a:t>
            </a:r>
            <a:r>
              <a:rPr lang="ru-RU" sz="1400" dirty="0" smtClean="0">
                <a:solidFill>
                  <a:schemeClr val="tx1"/>
                </a:solidFill>
              </a:rPr>
              <a:t>101,1% </a:t>
            </a:r>
            <a:r>
              <a:rPr lang="ru-RU" sz="1400" dirty="0">
                <a:solidFill>
                  <a:schemeClr val="tx1"/>
                </a:solidFill>
              </a:rPr>
              <a:t>от плановых годовых назначений.</a:t>
            </a:r>
          </a:p>
        </p:txBody>
      </p:sp>
      <p:graphicFrame>
        <p:nvGraphicFramePr>
          <p:cNvPr id="2" name="Диаграмма 10"/>
          <p:cNvGraphicFramePr>
            <a:graphicFrameLocks/>
          </p:cNvGraphicFramePr>
          <p:nvPr/>
        </p:nvGraphicFramePr>
        <p:xfrm>
          <a:off x="174625" y="2992438"/>
          <a:ext cx="4940300" cy="306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8965" name="TextBox 12"/>
          <p:cNvSpPr txBox="1">
            <a:spLocks noChangeArrowheads="1"/>
          </p:cNvSpPr>
          <p:nvPr/>
        </p:nvSpPr>
        <p:spPr bwMode="auto">
          <a:xfrm>
            <a:off x="395288" y="981075"/>
            <a:ext cx="83534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solidFill>
                  <a:schemeClr val="tx1"/>
                </a:solidFill>
              </a:rPr>
              <a:t>Вмененный доход – потенциально возможный доход налогоплательщика единого налога, рассчитываемый с учетом совокупности условий, непосредственно влияющих на получение указанного дохода, и используемый для расчета величины единого налога по установленной ставке.</a:t>
            </a:r>
          </a:p>
        </p:txBody>
      </p:sp>
      <p:pic>
        <p:nvPicPr>
          <p:cNvPr id="17" name="Рисунок 16" descr="ЕНВ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3068960"/>
            <a:ext cx="3600400" cy="2964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8967" name="TextBox 6"/>
          <p:cNvSpPr txBox="1">
            <a:spLocks noChangeArrowheads="1"/>
          </p:cNvSpPr>
          <p:nvPr/>
        </p:nvSpPr>
        <p:spPr bwMode="auto">
          <a:xfrm>
            <a:off x="539750" y="6211888"/>
            <a:ext cx="8135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>
                <a:solidFill>
                  <a:schemeClr val="tx1"/>
                </a:solidFill>
              </a:rPr>
              <a:t>Уменьшилось количество индивидуальных предпринимателей, уплачивающих ЕНВД, в связи с переходом их на уплату налога, взимаемого в связи с применением упрощенной системы налогообложения или патентную систему.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57606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Структура неналоговых доходов бюджета МР САЛАВАТСКИЙ РАЙОН </a:t>
            </a:r>
            <a:r>
              <a:rPr lang="ru-RU" sz="2400" b="1" dirty="0" err="1" smtClean="0">
                <a:solidFill>
                  <a:srgbClr val="C00000"/>
                </a:solidFill>
              </a:rPr>
              <a:t>рб</a:t>
            </a:r>
            <a:r>
              <a:rPr lang="ru-RU" sz="2400" b="1" dirty="0" smtClean="0">
                <a:solidFill>
                  <a:srgbClr val="C00000"/>
                </a:solidFill>
              </a:rPr>
              <a:t> за  </a:t>
            </a:r>
            <a:r>
              <a:rPr lang="ru-RU" sz="2400" b="1" dirty="0" smtClean="0">
                <a:solidFill>
                  <a:srgbClr val="C00000"/>
                </a:solidFill>
              </a:rPr>
              <a:t>2018 </a:t>
            </a:r>
            <a:r>
              <a:rPr lang="ru-RU" sz="2400" b="1" dirty="0" smtClean="0">
                <a:solidFill>
                  <a:srgbClr val="C00000"/>
                </a:solidFill>
              </a:rPr>
              <a:t>-</a:t>
            </a:r>
            <a:r>
              <a:rPr lang="ru-RU" sz="2400" b="1" dirty="0" smtClean="0">
                <a:solidFill>
                  <a:srgbClr val="C00000"/>
                </a:solidFill>
              </a:rPr>
              <a:t>2019 </a:t>
            </a:r>
            <a:r>
              <a:rPr lang="ru-RU" sz="2400" b="1" dirty="0" smtClean="0">
                <a:solidFill>
                  <a:srgbClr val="C00000"/>
                </a:solidFill>
              </a:rPr>
              <a:t>годы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3546785"/>
              </p:ext>
            </p:extLst>
          </p:nvPr>
        </p:nvGraphicFramePr>
        <p:xfrm>
          <a:off x="112713" y="903288"/>
          <a:ext cx="8694737" cy="326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5779141"/>
              </p:ext>
            </p:extLst>
          </p:nvPr>
        </p:nvGraphicFramePr>
        <p:xfrm>
          <a:off x="50800" y="3836988"/>
          <a:ext cx="7113588" cy="269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3808" y="332656"/>
            <a:ext cx="612068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Доходы, получаемые в виде арендной платы за земельные участки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59113" y="1341438"/>
            <a:ext cx="5473700" cy="1079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Поступление арендной платы за землю за </a:t>
            </a:r>
            <a:r>
              <a:rPr lang="ru-RU" sz="1400" dirty="0" smtClean="0">
                <a:solidFill>
                  <a:schemeClr val="tx1"/>
                </a:solidFill>
              </a:rPr>
              <a:t>2019 </a:t>
            </a:r>
            <a:r>
              <a:rPr lang="ru-RU" sz="1400" dirty="0">
                <a:solidFill>
                  <a:schemeClr val="tx1"/>
                </a:solidFill>
              </a:rPr>
              <a:t>год составило </a:t>
            </a:r>
            <a:r>
              <a:rPr lang="ru-RU" sz="1400" dirty="0" smtClean="0">
                <a:solidFill>
                  <a:schemeClr val="tx1"/>
                </a:solidFill>
              </a:rPr>
              <a:t>7,3 </a:t>
            </a:r>
            <a:r>
              <a:rPr lang="ru-RU" sz="1400" dirty="0">
                <a:solidFill>
                  <a:schemeClr val="tx1"/>
                </a:solidFill>
              </a:rPr>
              <a:t>млн. руб. или </a:t>
            </a:r>
            <a:r>
              <a:rPr lang="ru-RU" sz="1400" dirty="0" smtClean="0">
                <a:solidFill>
                  <a:schemeClr val="tx1"/>
                </a:solidFill>
              </a:rPr>
              <a:t>102,8 </a:t>
            </a:r>
            <a:r>
              <a:rPr lang="ru-RU" sz="1400" dirty="0">
                <a:solidFill>
                  <a:schemeClr val="tx1"/>
                </a:solidFill>
              </a:rPr>
              <a:t>% от плановых годовых назначений.</a:t>
            </a:r>
          </a:p>
        </p:txBody>
      </p:sp>
      <p:graphicFrame>
        <p:nvGraphicFramePr>
          <p:cNvPr id="2" name="Диаграмма 10"/>
          <p:cNvGraphicFramePr>
            <a:graphicFrameLocks/>
          </p:cNvGraphicFramePr>
          <p:nvPr/>
        </p:nvGraphicFramePr>
        <p:xfrm>
          <a:off x="322263" y="2422525"/>
          <a:ext cx="4940300" cy="3803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 descr="аренд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852936"/>
            <a:ext cx="350439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аренда земли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32656"/>
            <a:ext cx="2785492" cy="1856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1723433"/>
              </p:ext>
            </p:extLst>
          </p:nvPr>
        </p:nvGraphicFramePr>
        <p:xfrm>
          <a:off x="66675" y="942975"/>
          <a:ext cx="8670925" cy="528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2035" name="TextBox 3"/>
          <p:cNvSpPr txBox="1">
            <a:spLocks noChangeArrowheads="1"/>
          </p:cNvSpPr>
          <p:nvPr/>
        </p:nvSpPr>
        <p:spPr bwMode="auto">
          <a:xfrm>
            <a:off x="539750" y="188913"/>
            <a:ext cx="8208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 dirty="0">
                <a:solidFill>
                  <a:srgbClr val="C00000"/>
                </a:solidFill>
              </a:rPr>
              <a:t>Безвозмездные поступления в бюджет МР Салаватский район РБ за </a:t>
            </a:r>
            <a:r>
              <a:rPr lang="ru-RU" altLang="ru-RU" sz="2000" b="1" i="1" dirty="0" smtClean="0">
                <a:solidFill>
                  <a:srgbClr val="C00000"/>
                </a:solidFill>
              </a:rPr>
              <a:t>2019 </a:t>
            </a:r>
            <a:r>
              <a:rPr lang="ru-RU" altLang="ru-RU" sz="2000" b="1" i="1" dirty="0">
                <a:solidFill>
                  <a:srgbClr val="C00000"/>
                </a:solidFill>
              </a:rPr>
              <a:t>год (млн. руб.)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3889084"/>
              </p:ext>
            </p:extLst>
          </p:nvPr>
        </p:nvGraphicFramePr>
        <p:xfrm>
          <a:off x="322263" y="841375"/>
          <a:ext cx="8066087" cy="528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3059" name="TextBox 3"/>
          <p:cNvSpPr txBox="1">
            <a:spLocks noChangeArrowheads="1"/>
          </p:cNvSpPr>
          <p:nvPr/>
        </p:nvSpPr>
        <p:spPr bwMode="auto">
          <a:xfrm>
            <a:off x="395288" y="188913"/>
            <a:ext cx="8353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 dirty="0">
                <a:solidFill>
                  <a:srgbClr val="C00000"/>
                </a:solidFill>
              </a:rPr>
              <a:t>Субсидии, поступившие в бюджет МР Салаватский район РБ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 dirty="0">
                <a:solidFill>
                  <a:srgbClr val="C00000"/>
                </a:solidFill>
              </a:rPr>
              <a:t> за </a:t>
            </a:r>
            <a:r>
              <a:rPr lang="ru-RU" altLang="ru-RU" sz="2000" b="1" i="1" dirty="0" smtClean="0">
                <a:solidFill>
                  <a:srgbClr val="C00000"/>
                </a:solidFill>
              </a:rPr>
              <a:t>2019 </a:t>
            </a:r>
            <a:r>
              <a:rPr lang="ru-RU" altLang="ru-RU" sz="2000" b="1" i="1" dirty="0">
                <a:solidFill>
                  <a:srgbClr val="C00000"/>
                </a:solidFill>
              </a:rPr>
              <a:t>год (млн. руб.)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652976"/>
              </p:ext>
            </p:extLst>
          </p:nvPr>
        </p:nvGraphicFramePr>
        <p:xfrm>
          <a:off x="0" y="622870"/>
          <a:ext cx="8828088" cy="6256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4083" name="TextBox 3"/>
          <p:cNvSpPr txBox="1">
            <a:spLocks noChangeArrowheads="1"/>
          </p:cNvSpPr>
          <p:nvPr/>
        </p:nvSpPr>
        <p:spPr bwMode="auto">
          <a:xfrm>
            <a:off x="0" y="115888"/>
            <a:ext cx="91440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i="1" dirty="0">
                <a:solidFill>
                  <a:srgbClr val="C00000"/>
                </a:solidFill>
              </a:rPr>
              <a:t>Субвенции, поступившие в бюджет МР Салаватский район РБ за </a:t>
            </a:r>
            <a:r>
              <a:rPr lang="ru-RU" altLang="ru-RU" sz="1600" b="1" i="1" dirty="0" smtClean="0">
                <a:solidFill>
                  <a:srgbClr val="C00000"/>
                </a:solidFill>
              </a:rPr>
              <a:t>2019 </a:t>
            </a:r>
            <a:r>
              <a:rPr lang="ru-RU" altLang="ru-RU" sz="1600" b="1" i="1" dirty="0">
                <a:solidFill>
                  <a:srgbClr val="C00000"/>
                </a:solidFill>
              </a:rPr>
              <a:t>год (млн. руб.)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686800" cy="648072"/>
          </a:xfrm>
          <a:ln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>
            <a:normAutofit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Как классифицируются расходы бюджета?</a:t>
            </a:r>
            <a:endParaRPr lang="ru-RU" sz="2800" b="1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75107" name="TextBox 2"/>
          <p:cNvSpPr txBox="1">
            <a:spLocks noChangeArrowheads="1"/>
          </p:cNvSpPr>
          <p:nvPr/>
        </p:nvSpPr>
        <p:spPr bwMode="auto">
          <a:xfrm>
            <a:off x="323850" y="1916113"/>
            <a:ext cx="8640763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002060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002060"/>
              </a:solidFill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</a:rPr>
              <a:t>Формирование расходов </a:t>
            </a:r>
            <a:r>
              <a:rPr lang="ru-RU" altLang="ru-RU" sz="1800">
                <a:solidFill>
                  <a:srgbClr val="C00000"/>
                </a:solidFill>
              </a:rPr>
              <a:t>осуществляется в соответствии с расходными обязательствами, обусловленными установленным законодательством разграничением полномочий, исполнение которых должно происходить в очередном финансовом году за счет средств соответствующих бюджетов.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</a:rPr>
              <a:t>Расходное обязательство </a:t>
            </a:r>
            <a:r>
              <a:rPr lang="ru-RU" altLang="ru-RU" sz="1800"/>
              <a:t>– </a:t>
            </a:r>
            <a:r>
              <a:rPr lang="ru-RU" altLang="ru-RU" sz="1800">
                <a:solidFill>
                  <a:srgbClr val="C00000"/>
                </a:solidFill>
              </a:rPr>
              <a:t>это обязанность выплатить денежные средства из соответствующего бюджета.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</a:rPr>
              <a:t>Принципы формирования расходов бюджета: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Blip>
                <a:blip r:embed="rId3"/>
              </a:buBlip>
            </a:pPr>
            <a:r>
              <a:rPr lang="ru-RU" altLang="ru-RU" sz="1800">
                <a:solidFill>
                  <a:srgbClr val="C00000"/>
                </a:solidFill>
              </a:rPr>
              <a:t>по разделам;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Blip>
                <a:blip r:embed="rId3"/>
              </a:buBlip>
            </a:pPr>
            <a:r>
              <a:rPr lang="ru-RU" altLang="ru-RU" sz="1800">
                <a:solidFill>
                  <a:srgbClr val="C00000"/>
                </a:solidFill>
              </a:rPr>
              <a:t>по ведомствам;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Blip>
                <a:blip r:embed="rId3"/>
              </a:buBlip>
            </a:pPr>
            <a:r>
              <a:rPr lang="ru-RU" altLang="ru-RU" sz="1800">
                <a:solidFill>
                  <a:srgbClr val="C00000"/>
                </a:solidFill>
              </a:rPr>
              <a:t>по муниципальным программам МР Салаватский район РБ</a:t>
            </a:r>
          </a:p>
        </p:txBody>
      </p:sp>
      <p:sp>
        <p:nvSpPr>
          <p:cNvPr id="175108" name="TextBox 9"/>
          <p:cNvSpPr txBox="1">
            <a:spLocks noChangeArrowheads="1"/>
          </p:cNvSpPr>
          <p:nvPr/>
        </p:nvSpPr>
        <p:spPr bwMode="auto">
          <a:xfrm>
            <a:off x="323850" y="1268413"/>
            <a:ext cx="8640763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</a:rPr>
              <a:t>Расходы бюджета </a:t>
            </a:r>
            <a:r>
              <a:rPr lang="ru-RU" altLang="ru-RU" sz="1800"/>
              <a:t>– </a:t>
            </a:r>
            <a:r>
              <a:rPr lang="ru-RU" altLang="ru-RU" sz="1800">
                <a:solidFill>
                  <a:srgbClr val="C00000"/>
                </a:solidFill>
              </a:rPr>
              <a:t>выплачиваемые из бюджета денежные средства, за исключением средств, являющихся источниками финансирования дефицита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8640960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 w="0"/>
                <a:gradFill flip="none">
                  <a:gsLst>
                    <a:gs pos="0">
                      <a:srgbClr val="53548A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53548A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53548A">
                        <a:shade val="65000"/>
                        <a:satMod val="130000"/>
                      </a:srgbClr>
                    </a:gs>
                    <a:gs pos="92000">
                      <a:srgbClr val="53548A">
                        <a:shade val="50000"/>
                        <a:satMod val="120000"/>
                      </a:srgbClr>
                    </a:gs>
                    <a:gs pos="100000">
                      <a:srgbClr val="53548A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КЛАССИФИКАЦИЯ РАСХОДОВ БЮДЖЕТАМР Салаватский район РБ ПО ВЕДОМСТВАМ 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96522657"/>
              </p:ext>
            </p:extLst>
          </p:nvPr>
        </p:nvGraphicFramePr>
        <p:xfrm>
          <a:off x="0" y="836712"/>
          <a:ext cx="9144000" cy="602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Скругленная прямоугольная выноска 12"/>
          <p:cNvSpPr/>
          <p:nvPr/>
        </p:nvSpPr>
        <p:spPr>
          <a:xfrm>
            <a:off x="5076056" y="908720"/>
            <a:ext cx="1353332" cy="448578"/>
          </a:xfrm>
          <a:prstGeom prst="wedgeRoundRectCallout">
            <a:avLst>
              <a:gd name="adj1" fmla="val -45517"/>
              <a:gd name="adj2" fmla="val 116408"/>
              <a:gd name="adj3" fmla="val 16667"/>
            </a:avLst>
          </a:prstGeom>
          <a:solidFill>
            <a:schemeClr val="bg1"/>
          </a:solidFill>
          <a:ln>
            <a:solidFill>
              <a:schemeClr val="accent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A04DA3"/>
                </a:solidFill>
                <a:latin typeface="Times New Roman" pitchFamily="18" charset="0"/>
                <a:cs typeface="Times New Roman" pitchFamily="18" charset="0"/>
              </a:rPr>
              <a:t>275169,7тыс.руб</a:t>
            </a:r>
            <a:r>
              <a:rPr lang="ru-RU" sz="1200" b="1" dirty="0">
                <a:solidFill>
                  <a:srgbClr val="A04DA3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7452320" y="2420888"/>
            <a:ext cx="1224136" cy="436608"/>
          </a:xfrm>
          <a:prstGeom prst="wedgeRoundRectCallout">
            <a:avLst>
              <a:gd name="adj1" fmla="val -52027"/>
              <a:gd name="adj2" fmla="val 89454"/>
              <a:gd name="adj3" fmla="val 16667"/>
            </a:avLst>
          </a:prstGeom>
          <a:solidFill>
            <a:schemeClr val="bg1"/>
          </a:solidFill>
          <a:ln>
            <a:solidFill>
              <a:srgbClr val="3333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3 180,1 </a:t>
            </a:r>
            <a:r>
              <a:rPr lang="ru-RU" sz="12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7092280" y="5733256"/>
            <a:ext cx="1440160" cy="288032"/>
          </a:xfrm>
          <a:prstGeom prst="wedgeRoundRectCallout">
            <a:avLst>
              <a:gd name="adj1" fmla="val -59122"/>
              <a:gd name="adj2" fmla="val -138868"/>
              <a:gd name="adj3" fmla="val 16667"/>
            </a:avLst>
          </a:prstGeom>
          <a:solidFill>
            <a:schemeClr val="bg1"/>
          </a:solidFill>
          <a:ln>
            <a:solidFill>
              <a:srgbClr val="66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95447,6 </a:t>
            </a:r>
            <a:r>
              <a:rPr lang="ru-RU" sz="1200" b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2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611560" y="6165304"/>
            <a:ext cx="1562472" cy="360040"/>
          </a:xfrm>
          <a:prstGeom prst="wedgeRoundRectCallout">
            <a:avLst>
              <a:gd name="adj1" fmla="val 66810"/>
              <a:gd name="adj2" fmla="val 1810"/>
              <a:gd name="adj3" fmla="val 16667"/>
            </a:avLst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544476,7 </a:t>
            </a:r>
            <a:r>
              <a:rPr lang="ru-RU" sz="1200" b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2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0" y="2120900"/>
            <a:ext cx="1441450" cy="288925"/>
          </a:xfrm>
          <a:prstGeom prst="wedgeRoundRectCallout">
            <a:avLst>
              <a:gd name="adj1" fmla="val 86331"/>
              <a:gd name="adj2" fmla="val 69690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13 192,6тыс</a:t>
            </a:r>
            <a:r>
              <a:rPr lang="ru-RU" sz="12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468313" y="0"/>
            <a:ext cx="9910763" cy="3333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Классификация расходов бюджета МР Салаватский район РБ по разделам</a:t>
            </a:r>
            <a:endParaRPr lang="ru-RU" sz="2400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87828546"/>
              </p:ext>
            </p:extLst>
          </p:nvPr>
        </p:nvGraphicFramePr>
        <p:xfrm>
          <a:off x="0" y="765175"/>
          <a:ext cx="9144000" cy="6092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77156" name="Рисунок 9" descr="Герб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908050"/>
            <a:ext cx="792163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7" name="Рисунок 10" descr="Соц. пол-ка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5357813"/>
            <a:ext cx="79057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8" name="Рисунок 11" descr="ЖКХ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071938"/>
            <a:ext cx="7921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9" name="Рисунок 12" descr="Долг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357313"/>
            <a:ext cx="79216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60" name="Рисунок 16" descr="Культура 1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499" y="5897556"/>
            <a:ext cx="71913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3203575" y="333375"/>
            <a:ext cx="2736850" cy="50323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61 773,2тыс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15188" y="1143000"/>
            <a:ext cx="2087562" cy="13620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3 163,1тыс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96188" y="2492375"/>
            <a:ext cx="1439862" cy="11239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80 318,2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91388" y="4495800"/>
            <a:ext cx="1673225" cy="13620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Жилищно-коммуналь-ное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хозяйство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82 885,0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72530" y="5772626"/>
            <a:ext cx="1871663" cy="8853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502 949,9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91209" y="6054917"/>
            <a:ext cx="1800225" cy="11237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Культура, кинематография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84 317,3 тыс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4183" y="5173894"/>
            <a:ext cx="1800225" cy="11237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109 951,7тыс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0825" y="3698081"/>
            <a:ext cx="1295400" cy="135096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1000,0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6850" y="2057400"/>
            <a:ext cx="1439863" cy="13620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00,0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тыс. руб.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29995" y="416719"/>
            <a:ext cx="1943100" cy="13620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Обслуживание государственного и муниципального долга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55,0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pic>
        <p:nvPicPr>
          <p:cNvPr id="177171" name="Рисунок 25" descr="Физкультура 1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4214813"/>
            <a:ext cx="85883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72" name="Рисунок 26" descr="СМИ1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643188"/>
            <a:ext cx="863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73" name="Рисунок 28" descr="Образование 1.gi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143500"/>
            <a:ext cx="795338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74" name="Рисунок 30" descr="Дорога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571750"/>
            <a:ext cx="863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75" name="Picture 26" descr="http://www.2904747.ru/shabloni.files/Raion_Salavatskiy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857250"/>
            <a:ext cx="9191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000750" y="428625"/>
            <a:ext cx="1546225" cy="11239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853,5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85938" y="5754688"/>
            <a:ext cx="2138362" cy="132802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Дотации, межбюджетные трансферты бюджетам сельских поселений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24 170,1тыс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715250" y="3638427"/>
            <a:ext cx="1428750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</a:t>
            </a:r>
            <a:r>
              <a:rPr lang="ru-RU" dirty="0" smtClean="0"/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 среды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183,0 </a:t>
            </a:r>
            <a:r>
              <a:rPr lang="ru-RU" sz="1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792088"/>
          </a:xfr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ИСПОЛНЕНИЕ РАСХОДНОЙ ЧАСТИ БЮДЖЕТА МР Салаватский район РБ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2018-2019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ГОДЫ В РАЗРЕЗЕ ОТРАСЛЕЙ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870377"/>
              </p:ext>
            </p:extLst>
          </p:nvPr>
        </p:nvGraphicFramePr>
        <p:xfrm>
          <a:off x="179512" y="1196753"/>
          <a:ext cx="8856984" cy="6525975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816424"/>
                <a:gridCol w="1800200"/>
                <a:gridCol w="1728192"/>
                <a:gridCol w="1512168"/>
              </a:tblGrid>
              <a:tr h="8398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FF00"/>
                          </a:solidFill>
                        </a:rPr>
                        <a:t>Наименование</a:t>
                      </a:r>
                      <a:endParaRPr lang="ru-RU" sz="14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FF00"/>
                          </a:solidFill>
                        </a:rPr>
                        <a:t>Фактическое исполнение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rgbClr val="FFFF00"/>
                          </a:solidFill>
                        </a:rPr>
                        <a:t>за 2018 год</a:t>
                      </a:r>
                      <a:endParaRPr lang="ru-RU" sz="14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FF00"/>
                          </a:solidFill>
                        </a:rPr>
                        <a:t>Фактическое исполнение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rgbClr val="FFFF00"/>
                          </a:solidFill>
                        </a:rPr>
                        <a:t>за 2019 год</a:t>
                      </a:r>
                      <a:endParaRPr lang="ru-RU" sz="14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FF00"/>
                          </a:solidFill>
                        </a:rPr>
                        <a:t>Темп роста (снижения),</a:t>
                      </a:r>
                      <a:r>
                        <a:rPr lang="ru-RU" sz="1400" baseline="0" dirty="0" smtClean="0">
                          <a:solidFill>
                            <a:srgbClr val="FFFF00"/>
                          </a:solidFill>
                        </a:rPr>
                        <a:t> %</a:t>
                      </a:r>
                      <a:endParaRPr lang="ru-RU" sz="14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1231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Общегосударственные вопросы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56490,8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61773,2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109,4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</a:tr>
              <a:tr h="45061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Национальная оборона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1735,3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1853,5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106,8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</a:tr>
              <a:tr h="29249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Национальная безопасность и правоохранительная деятельность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2549,8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3163,5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124,0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</a:tr>
              <a:tr h="35878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Национальная экономика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43730,4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80138,2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183,3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</a:tr>
              <a:tr h="28105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Жилищно-коммунальное хозяйство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84735,6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82885,0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97,8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</a:tr>
              <a:tr h="34734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Охрана окружающей среды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183,0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</a:tr>
              <a:tr h="34734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Образование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451304,1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502949,9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111,4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</a:tr>
              <a:tr h="34162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Культура, кинематография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61960,5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84317,3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</a:t>
                      </a:r>
                      <a:r>
                        <a:rPr lang="en-US" sz="1800" b="1" dirty="0" smtClean="0">
                          <a:solidFill>
                            <a:srgbClr val="660033"/>
                          </a:solidFill>
                        </a:rPr>
                        <a:t>3</a:t>
                      </a:r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6,1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</a:tr>
              <a:tr h="33590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Социальная политика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90302,7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109951,7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 smtClean="0">
                          <a:solidFill>
                            <a:srgbClr val="660033"/>
                          </a:solidFill>
                        </a:rPr>
                        <a:t>121</a:t>
                      </a:r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,8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</a:tr>
              <a:tr h="25817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Физическая культура и спорт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1000,0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1000,0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 smtClean="0">
                          <a:solidFill>
                            <a:srgbClr val="660033"/>
                          </a:solidFill>
                        </a:rPr>
                        <a:t>10</a:t>
                      </a:r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0,0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</a:tr>
              <a:tr h="32446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Средства массовой информации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300,0</a:t>
                      </a: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400,0</a:t>
                      </a: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133,3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</a:tr>
              <a:tr h="32446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Обслуживание государственного и муниципального долга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112,2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55,0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49,0,</a:t>
                      </a:r>
                      <a:r>
                        <a:rPr lang="en-US" sz="1800" b="1" dirty="0" smtClean="0">
                          <a:solidFill>
                            <a:srgbClr val="660033"/>
                          </a:solidFill>
                        </a:rPr>
                        <a:t>4</a:t>
                      </a:r>
                      <a:endParaRPr lang="ru-RU" sz="1800" b="1" dirty="0" smtClean="0">
                        <a:solidFill>
                          <a:srgbClr val="660033"/>
                        </a:solidFill>
                      </a:endParaRPr>
                    </a:p>
                  </a:txBody>
                  <a:tcPr anchor="ctr">
                    <a:solidFill>
                      <a:srgbClr val="CCFFCC"/>
                    </a:solidFill>
                  </a:tcPr>
                </a:tc>
              </a:tr>
              <a:tr h="390751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660033"/>
                          </a:solidFill>
                        </a:rPr>
                        <a:t>Дотации,</a:t>
                      </a:r>
                      <a:r>
                        <a:rPr lang="ru-RU" sz="1400" b="1" baseline="0" dirty="0" smtClean="0">
                          <a:solidFill>
                            <a:srgbClr val="660033"/>
                          </a:solidFill>
                        </a:rPr>
                        <a:t> межбюджетные трансферты бюджетам сельских поселений</a:t>
                      </a:r>
                      <a:endParaRPr lang="ru-RU" sz="14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23055,9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24170,1</a:t>
                      </a:r>
                      <a:endParaRPr lang="ru-RU" sz="1800" b="1" dirty="0">
                        <a:solidFill>
                          <a:srgbClr val="66003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 smtClean="0">
                          <a:solidFill>
                            <a:srgbClr val="660033"/>
                          </a:solidFill>
                        </a:rPr>
                        <a:t>1</a:t>
                      </a:r>
                      <a:r>
                        <a:rPr lang="ru-RU" sz="1800" b="1" dirty="0" smtClean="0">
                          <a:solidFill>
                            <a:srgbClr val="660033"/>
                          </a:solidFill>
                        </a:rPr>
                        <a:t>04,8</a:t>
                      </a:r>
                    </a:p>
                  </a:txBody>
                  <a:tcPr anchor="ctr"/>
                </a:tc>
              </a:tr>
              <a:tr h="38923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FFFF00"/>
                          </a:solidFill>
                        </a:rPr>
                        <a:t>ВСЕГО</a:t>
                      </a:r>
                      <a:endParaRPr lang="ru-RU" sz="14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rgbClr val="FFFF00"/>
                          </a:solidFill>
                        </a:rPr>
                        <a:t>817 277,2</a:t>
                      </a:r>
                      <a:endParaRPr lang="ru-RU" sz="18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rgbClr val="FFFF00"/>
                          </a:solidFill>
                        </a:rPr>
                        <a:t>953020,0</a:t>
                      </a:r>
                      <a:endParaRPr lang="ru-RU" sz="18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rgbClr val="FFFF00"/>
                          </a:solidFill>
                        </a:rPr>
                        <a:t>116,6</a:t>
                      </a:r>
                      <a:endParaRPr lang="ru-RU" sz="18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178182" name="TextBox 3"/>
          <p:cNvSpPr txBox="1">
            <a:spLocks noChangeArrowheads="1"/>
          </p:cNvSpPr>
          <p:nvPr/>
        </p:nvSpPr>
        <p:spPr bwMode="auto">
          <a:xfrm>
            <a:off x="8101013" y="908050"/>
            <a:ext cx="10429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Основные </a:t>
            </a:r>
            <a:r>
              <a:rPr lang="ru-RU" sz="4000" dirty="0" smtClean="0"/>
              <a:t>понятия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1268413"/>
            <a:ext cx="78486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Бюджет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-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4213" y="2492375"/>
            <a:ext cx="777557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Доходы бюджета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– поступающие в бюджет денежные средства, за исключением источников финансирования дефицита бюджета.</a:t>
            </a:r>
          </a:p>
        </p:txBody>
      </p:sp>
      <p:sp>
        <p:nvSpPr>
          <p:cNvPr id="151557" name="TextBox 7"/>
          <p:cNvSpPr txBox="1">
            <a:spLocks noChangeArrowheads="1"/>
          </p:cNvSpPr>
          <p:nvPr/>
        </p:nvSpPr>
        <p:spPr bwMode="auto">
          <a:xfrm>
            <a:off x="684213" y="3716338"/>
            <a:ext cx="77755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0070C0"/>
                </a:solidFill>
              </a:rPr>
              <a:t>Расходы бюджета </a:t>
            </a:r>
            <a:r>
              <a:rPr lang="ru-RU" altLang="ru-RU" sz="2800">
                <a:solidFill>
                  <a:srgbClr val="0070C0"/>
                </a:solidFill>
              </a:rPr>
              <a:t>–</a:t>
            </a:r>
            <a:r>
              <a:rPr lang="ru-RU" altLang="ru-RU" sz="2800" b="1" i="1">
                <a:solidFill>
                  <a:srgbClr val="0070C0"/>
                </a:solidFill>
              </a:rPr>
              <a:t> </a:t>
            </a:r>
            <a:r>
              <a:rPr lang="ru-RU" altLang="ru-RU" sz="1800">
                <a:solidFill>
                  <a:srgbClr val="0070C0"/>
                </a:solidFill>
              </a:rPr>
              <a:t>выплачиваемые из бюджета денежные средства, за исключением источников финансирования дефицита бюджета.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5650" y="5732463"/>
            <a:ext cx="7704138" cy="801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Дефицит бюджета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– превышение расходов над его доходами.</a:t>
            </a:r>
          </a:p>
        </p:txBody>
      </p:sp>
      <p:sp>
        <p:nvSpPr>
          <p:cNvPr id="151559" name="TextBox 9"/>
          <p:cNvSpPr txBox="1">
            <a:spLocks noChangeArrowheads="1"/>
          </p:cNvSpPr>
          <p:nvPr/>
        </p:nvSpPr>
        <p:spPr bwMode="auto">
          <a:xfrm>
            <a:off x="684213" y="4797425"/>
            <a:ext cx="792003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>
                <a:solidFill>
                  <a:srgbClr val="C00000"/>
                </a:solidFill>
              </a:rPr>
              <a:t>Профицит бюджета </a:t>
            </a:r>
            <a:r>
              <a:rPr lang="ru-RU" altLang="ru-RU" sz="1800">
                <a:solidFill>
                  <a:srgbClr val="C00000"/>
                </a:solidFill>
              </a:rPr>
              <a:t>– превышение доходов бюджета над его расходами.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2232698"/>
              </p:ext>
            </p:extLst>
          </p:nvPr>
        </p:nvGraphicFramePr>
        <p:xfrm>
          <a:off x="3563888" y="1916832"/>
          <a:ext cx="10414000" cy="7945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115888"/>
            <a:ext cx="8734425" cy="7921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МР САЛАВАТСКИЙ РАЙОН РБ</a:t>
            </a:r>
            <a:br>
              <a:rPr lang="ru-RU" sz="20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ЗА  2018-2019 годы</a:t>
            </a:r>
            <a:endParaRPr lang="ru-RU" sz="20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678467"/>
              </p:ext>
            </p:extLst>
          </p:nvPr>
        </p:nvGraphicFramePr>
        <p:xfrm>
          <a:off x="25524" y="548680"/>
          <a:ext cx="4321175" cy="5684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380312" y="1196752"/>
            <a:ext cx="1224136" cy="43204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09040" cy="720080"/>
          </a:xfrm>
          <a:ln>
            <a:miter lim="800000"/>
            <a:headEnd/>
            <a:tailEnd/>
          </a:ln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СУММА ДОХОДОВ И РАСХОДОВ БЮДЖЕТА на ДУШУ НАСЕЛЕНИЯ ЗА 2017-2018 ГОДЫ</a:t>
            </a:r>
            <a:endParaRPr lang="ru-RU" sz="2000" b="1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267744" y="1484784"/>
          <a:ext cx="4320480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1520" y="2204864"/>
            <a:ext cx="2232248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solidFill>
                  <a:srgbClr val="CC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2017 </a:t>
            </a:r>
            <a:r>
              <a:rPr lang="ru-RU" sz="3200" b="1" cap="all" dirty="0">
                <a:ln w="0"/>
                <a:solidFill>
                  <a:srgbClr val="CC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ГОД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2339752" y="4149080"/>
          <a:ext cx="4320480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3528" y="4797152"/>
            <a:ext cx="216024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solidFill>
                  <a:srgbClr val="CC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2018 </a:t>
            </a:r>
            <a:r>
              <a:rPr lang="ru-RU" sz="3200" b="1" cap="all" dirty="0">
                <a:ln w="0"/>
                <a:solidFill>
                  <a:srgbClr val="CC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ГОД</a:t>
            </a:r>
          </a:p>
        </p:txBody>
      </p:sp>
      <p:sp>
        <p:nvSpPr>
          <p:cNvPr id="180231" name="TextBox 10"/>
          <p:cNvSpPr txBox="1">
            <a:spLocks noChangeArrowheads="1"/>
          </p:cNvSpPr>
          <p:nvPr/>
        </p:nvSpPr>
        <p:spPr bwMode="auto">
          <a:xfrm>
            <a:off x="6588125" y="1700213"/>
            <a:ext cx="25558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8000"/>
                </a:solidFill>
              </a:rPr>
              <a:t>26 905 РУБ.</a:t>
            </a:r>
          </a:p>
        </p:txBody>
      </p:sp>
      <p:sp>
        <p:nvSpPr>
          <p:cNvPr id="180232" name="TextBox 11"/>
          <p:cNvSpPr txBox="1">
            <a:spLocks noChangeArrowheads="1"/>
          </p:cNvSpPr>
          <p:nvPr/>
        </p:nvSpPr>
        <p:spPr bwMode="auto">
          <a:xfrm>
            <a:off x="6659563" y="2781300"/>
            <a:ext cx="2484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000099"/>
                </a:solidFill>
              </a:rPr>
              <a:t>29 851 </a:t>
            </a:r>
            <a:r>
              <a:rPr lang="ru-RU" altLang="ru-RU" b="1" dirty="0">
                <a:solidFill>
                  <a:srgbClr val="000099"/>
                </a:solidFill>
              </a:rPr>
              <a:t>РУБ.</a:t>
            </a:r>
          </a:p>
        </p:txBody>
      </p:sp>
      <p:sp>
        <p:nvSpPr>
          <p:cNvPr id="180233" name="TextBox 14"/>
          <p:cNvSpPr txBox="1">
            <a:spLocks noChangeArrowheads="1"/>
          </p:cNvSpPr>
          <p:nvPr/>
        </p:nvSpPr>
        <p:spPr bwMode="auto">
          <a:xfrm>
            <a:off x="6804025" y="5445125"/>
            <a:ext cx="2232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000099"/>
                </a:solidFill>
              </a:rPr>
              <a:t>34 237 </a:t>
            </a:r>
            <a:r>
              <a:rPr lang="ru-RU" altLang="ru-RU" b="1" dirty="0">
                <a:solidFill>
                  <a:srgbClr val="000099"/>
                </a:solidFill>
              </a:rPr>
              <a:t>руб.</a:t>
            </a:r>
          </a:p>
        </p:txBody>
      </p:sp>
      <p:sp>
        <p:nvSpPr>
          <p:cNvPr id="180234" name="TextBox 15"/>
          <p:cNvSpPr txBox="1">
            <a:spLocks noChangeArrowheads="1"/>
          </p:cNvSpPr>
          <p:nvPr/>
        </p:nvSpPr>
        <p:spPr bwMode="auto">
          <a:xfrm>
            <a:off x="6732588" y="4365625"/>
            <a:ext cx="2405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8000"/>
                </a:solidFill>
              </a:rPr>
              <a:t>31 119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09040" cy="792088"/>
          </a:xfr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ИСПОЛНЕНИЕ  РАСХОДОВ  ПО МУНИЦИПАЛЬНЫМ  ПРОГРАММАМ </a:t>
            </a:r>
            <a:b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  </a:t>
            </a:r>
            <a:r>
              <a:rPr lang="ru-RU" sz="25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2018 -2019 </a:t>
            </a:r>
            <a: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ГОДЫ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073203"/>
              </p:ext>
            </p:extLst>
          </p:nvPr>
        </p:nvGraphicFramePr>
        <p:xfrm>
          <a:off x="179388" y="908050"/>
          <a:ext cx="8856662" cy="600713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60026"/>
                <a:gridCol w="3168237"/>
                <a:gridCol w="1296097"/>
                <a:gridCol w="1138367"/>
                <a:gridCol w="1115924"/>
                <a:gridCol w="767198"/>
                <a:gridCol w="1010813"/>
              </a:tblGrid>
              <a:tr h="70369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800000"/>
                          </a:solidFill>
                        </a:rPr>
                        <a:t>№ </a:t>
                      </a:r>
                      <a:r>
                        <a:rPr lang="ru-RU" sz="1200" b="1" dirty="0" err="1" smtClean="0">
                          <a:solidFill>
                            <a:srgbClr val="800000"/>
                          </a:solidFill>
                        </a:rPr>
                        <a:t>п</a:t>
                      </a:r>
                      <a:r>
                        <a:rPr lang="ru-RU" sz="1200" b="1" dirty="0" smtClean="0">
                          <a:solidFill>
                            <a:srgbClr val="800000"/>
                          </a:solidFill>
                        </a:rPr>
                        <a:t>/</a:t>
                      </a:r>
                      <a:r>
                        <a:rPr lang="ru-RU" sz="1200" b="1" dirty="0" err="1" smtClean="0">
                          <a:solidFill>
                            <a:srgbClr val="800000"/>
                          </a:solidFill>
                        </a:rPr>
                        <a:t>п</a:t>
                      </a:r>
                      <a:endParaRPr lang="ru-RU" sz="12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800000"/>
                          </a:solidFill>
                        </a:rPr>
                        <a:t>Наименование программы</a:t>
                      </a:r>
                      <a:endParaRPr lang="ru-RU" sz="12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800000"/>
                          </a:solidFill>
                        </a:rPr>
                        <a:t>Исполнено за 2018 год</a:t>
                      </a:r>
                      <a:endParaRPr lang="ru-RU" sz="12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800000"/>
                          </a:solidFill>
                        </a:rPr>
                        <a:t>План на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rgbClr val="800000"/>
                          </a:solidFill>
                        </a:rPr>
                        <a:t> 2019 год</a:t>
                      </a:r>
                      <a:endParaRPr lang="ru-RU" sz="12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800000"/>
                          </a:solidFill>
                        </a:rPr>
                        <a:t>Исполнено за 2019 год</a:t>
                      </a:r>
                      <a:endParaRPr lang="ru-RU" sz="12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800000"/>
                          </a:solidFill>
                        </a:rPr>
                        <a:t>%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rgbClr val="800000"/>
                          </a:solidFill>
                        </a:rPr>
                        <a:t> </a:t>
                      </a:r>
                      <a:r>
                        <a:rPr lang="ru-RU" sz="1200" b="1" dirty="0" err="1" smtClean="0">
                          <a:solidFill>
                            <a:srgbClr val="800000"/>
                          </a:solidFill>
                        </a:rPr>
                        <a:t>испол-нения</a:t>
                      </a:r>
                      <a:endParaRPr lang="ru-RU" sz="12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err="1" smtClean="0">
                          <a:solidFill>
                            <a:srgbClr val="800000"/>
                          </a:solidFill>
                        </a:rPr>
                        <a:t>Откло-нение</a:t>
                      </a:r>
                      <a:r>
                        <a:rPr lang="ru-RU" sz="1200" b="1" dirty="0" smtClean="0">
                          <a:solidFill>
                            <a:srgbClr val="800000"/>
                          </a:solidFill>
                        </a:rPr>
                        <a:t> 2019 от 2018 года</a:t>
                      </a:r>
                      <a:endParaRPr lang="ru-RU" sz="12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7" marR="91437" marT="45714" marB="45714" anchor="ctr"/>
                </a:tc>
              </a:tr>
              <a:tr h="88390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rgbClr val="002060"/>
                          </a:solidFill>
                        </a:rPr>
                        <a:t>"Развитие сельского хозяйства в муниципальном районе Салаватский район Республики Башкортостан" на 2013-2018 годы</a:t>
                      </a: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1 455,8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4646,5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3701,2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79,66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-945,3</a:t>
                      </a:r>
                    </a:p>
                  </a:txBody>
                  <a:tcPr marL="91437" marR="91437" marT="45714" marB="45714" anchor="ctr"/>
                </a:tc>
              </a:tr>
              <a:tr h="88390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rgbClr val="002060"/>
                          </a:solidFill>
                        </a:rPr>
                        <a:t>"Поддержка малого и среднего предпринимательства в муниципальном районе Салаватский район Республики Башкортостан" на 2013-2018 годы</a:t>
                      </a: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7 150,0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4122,7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4122,7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</a:tr>
              <a:tr h="88390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rgbClr val="002060"/>
                          </a:solidFill>
                        </a:rPr>
                        <a:t>"Качественное жилищно-коммунальное обслуживание в муниципальном районе Салаватский район Республики Башкортостан» до 2020 года</a:t>
                      </a: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69 921,0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62472,8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56879,9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91,05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-5592,9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</a:tr>
              <a:tr h="88390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rgbClr val="002060"/>
                          </a:solidFill>
                        </a:rPr>
                        <a:t>"Социальная поддержка граждан в муниципальном районе Салаватский район Республики Башкортостан" на 2013-2018 годы</a:t>
                      </a: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 027,2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5570,1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5570,1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</a:tr>
              <a:tr h="88390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rgbClr val="002060"/>
                          </a:solidFill>
                        </a:rPr>
                        <a:t>"Развитие физической культуры и спорта в муниципальном районе Салаватский район Республики Башкортостан" на 2013-2018 годы</a:t>
                      </a: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1427,9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</a:tr>
              <a:tr h="88390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rgbClr val="002060"/>
                          </a:solidFill>
                        </a:rPr>
                        <a:t>"Развитие образования в муниципальном районе Салаватский район Республики Башкортостан" на 2013 - 2018 годы</a:t>
                      </a: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504 942,7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558139,0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555448,3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99,52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-2690,7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7" marR="91437" marT="45714" marB="45714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028384" y="620688"/>
            <a:ext cx="1115616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800000"/>
                </a:solidFill>
              </a:rPr>
              <a:t>тыс.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09040" cy="792088"/>
          </a:xfr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ИСПОЛНЕНИЕ  РАСХОДОВ  ПО МУНИЦИПАЛЬНЫМ  ПРОГРАММАМ </a:t>
            </a:r>
            <a:b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  </a:t>
            </a:r>
            <a:r>
              <a:rPr lang="ru-RU" sz="25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2018 -2019 </a:t>
            </a:r>
            <a: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ГОДЫ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344099"/>
              </p:ext>
            </p:extLst>
          </p:nvPr>
        </p:nvGraphicFramePr>
        <p:xfrm>
          <a:off x="179388" y="981075"/>
          <a:ext cx="8785226" cy="5973877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60049"/>
                <a:gridCol w="3456482"/>
                <a:gridCol w="1080151"/>
                <a:gridCol w="1008141"/>
                <a:gridCol w="1008141"/>
                <a:gridCol w="864121"/>
                <a:gridCol w="1008141"/>
              </a:tblGrid>
              <a:tr h="94484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№ </a:t>
                      </a:r>
                      <a:r>
                        <a:rPr lang="ru-RU" sz="1400" b="1" dirty="0" err="1" smtClean="0">
                          <a:solidFill>
                            <a:srgbClr val="800000"/>
                          </a:solidFill>
                        </a:rPr>
                        <a:t>п</a:t>
                      </a:r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/</a:t>
                      </a:r>
                      <a:r>
                        <a:rPr lang="ru-RU" sz="1400" b="1" dirty="0" err="1" smtClean="0">
                          <a:solidFill>
                            <a:srgbClr val="800000"/>
                          </a:solidFill>
                        </a:rPr>
                        <a:t>п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Наименование программы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Исполнено за 2018 год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План на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 2019 год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800000"/>
                          </a:solidFill>
                        </a:rPr>
                        <a:t>Исполне</a:t>
                      </a:r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-но за 2019 год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%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 </a:t>
                      </a:r>
                      <a:r>
                        <a:rPr lang="ru-RU" sz="1400" b="1" dirty="0" err="1" smtClean="0">
                          <a:solidFill>
                            <a:srgbClr val="800000"/>
                          </a:solidFill>
                        </a:rPr>
                        <a:t>испол-нения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err="1" smtClean="0">
                          <a:solidFill>
                            <a:srgbClr val="800000"/>
                          </a:solidFill>
                        </a:rPr>
                        <a:t>Отклоне-ние</a:t>
                      </a:r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 2019 от 2018 года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43" marR="91443" marT="45714" marB="45714" anchor="ctr"/>
                </a:tc>
              </a:tr>
              <a:tr h="64005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"Национально-культурное развитие муниципального района Салаватский район Республики Башкортостан" на 2013 - 2018 годы</a:t>
                      </a:r>
                    </a:p>
                  </a:txBody>
                  <a:tcPr marL="91443" marR="91443" marT="45714" marB="45714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73663,9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95090,9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95083,2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99,99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-7760,0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</a:tr>
              <a:tr h="64005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"Безопасная среда в муниципальном районе Салаватский район Республики Башкортостан" на 2013-2018 годы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marL="91443" marR="91443" marT="45714" marB="45714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2549,8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3367,2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3163,1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93,94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-204,1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</a:tr>
              <a:tr h="822929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"Управление муниципальными финансами  и муниципальным долгом муниципального района Салаватский район Республики Башкортостан" на 2013-2018 годы</a:t>
                      </a:r>
                    </a:p>
                  </a:txBody>
                  <a:tcPr marL="91443" marR="91443" marT="45714" marB="45714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23986,1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26078,6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26078,6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</a:tr>
              <a:tr h="82284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"Развитие муниципальной службы в муниципальном районе Салаватский район Республики Башкортостан" на 2013-2018 годы</a:t>
                      </a:r>
                    </a:p>
                  </a:txBody>
                  <a:tcPr marL="91443" marR="91443" marT="45714" marB="45714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47188,1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53697,3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53697,3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</a:tr>
              <a:tr h="64005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"Развитие молодежной политики в муниципальном районе Салаватский район Республики Башкортостан" на 2014-2018 годы</a:t>
                      </a:r>
                    </a:p>
                  </a:txBody>
                  <a:tcPr marL="91443" marR="91443" marT="45714" marB="45714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1910,9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1685,4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1685,4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</a:tr>
              <a:tr h="64005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"Доступное жилье в муниципальном районе Салаватский район Республики Башкортостан" на 2013-2018 годы</a:t>
                      </a:r>
                    </a:p>
                  </a:txBody>
                  <a:tcPr marL="91443" marR="91443" marT="45714" marB="45714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23086,3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37969,3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37969,3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</a:tr>
              <a:tr h="822929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"Развитие земельных и имущественных отношений в муниципальном районе Салаватский район Республики Башкортостан" на 2014-2016 годы</a:t>
                      </a:r>
                    </a:p>
                  </a:txBody>
                  <a:tcPr marL="91443" marR="91443" marT="45714" marB="45714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135,1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525,8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525,8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 marT="45714" marB="45714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4368" y="620688"/>
            <a:ext cx="1152128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800000"/>
                </a:solidFill>
              </a:rPr>
              <a:t>тыс.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09040" cy="792088"/>
          </a:xfr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ИСПОЛНЕНИЕ  РАСХОДОВ  ПО МУНИЦИПАЛЬНЫМ  ПРОГРАММАМ </a:t>
            </a:r>
            <a:b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  </a:t>
            </a:r>
            <a:r>
              <a:rPr lang="ru-RU" sz="25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2018 -2019 </a:t>
            </a:r>
            <a:r>
              <a:rPr 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ГОДЫ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889210"/>
              </p:ext>
            </p:extLst>
          </p:nvPr>
        </p:nvGraphicFramePr>
        <p:xfrm>
          <a:off x="179388" y="981075"/>
          <a:ext cx="8856662" cy="77173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60031"/>
                <a:gridCol w="3456308"/>
                <a:gridCol w="1008078"/>
                <a:gridCol w="1152070"/>
                <a:gridCol w="1152070"/>
                <a:gridCol w="720044"/>
                <a:gridCol w="1008061"/>
              </a:tblGrid>
              <a:tr h="9451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№ </a:t>
                      </a:r>
                      <a:r>
                        <a:rPr lang="ru-RU" sz="1400" b="1" dirty="0" err="1" smtClean="0">
                          <a:solidFill>
                            <a:srgbClr val="800000"/>
                          </a:solidFill>
                        </a:rPr>
                        <a:t>п</a:t>
                      </a:r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/</a:t>
                      </a:r>
                      <a:r>
                        <a:rPr lang="ru-RU" sz="1400" b="1" dirty="0" err="1" smtClean="0">
                          <a:solidFill>
                            <a:srgbClr val="800000"/>
                          </a:solidFill>
                        </a:rPr>
                        <a:t>п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Наименование программы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Исполнено за 2018 год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План на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 2019 год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800000"/>
                          </a:solidFill>
                        </a:rPr>
                        <a:t>Исполне</a:t>
                      </a:r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-но за 2019 год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%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 </a:t>
                      </a:r>
                      <a:r>
                        <a:rPr lang="ru-RU" sz="1400" b="1" dirty="0" err="1" smtClean="0">
                          <a:solidFill>
                            <a:srgbClr val="800000"/>
                          </a:solidFill>
                        </a:rPr>
                        <a:t>испол-нения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err="1" smtClean="0">
                          <a:solidFill>
                            <a:srgbClr val="800000"/>
                          </a:solidFill>
                        </a:rPr>
                        <a:t>Отклоне-ние</a:t>
                      </a:r>
                      <a:r>
                        <a:rPr lang="ru-RU" sz="1400" b="1" dirty="0" smtClean="0">
                          <a:solidFill>
                            <a:srgbClr val="800000"/>
                          </a:solidFill>
                        </a:rPr>
                        <a:t> 2019 от 2018 года</a:t>
                      </a:r>
                      <a:endParaRPr lang="ru-RU" sz="1400" b="1" dirty="0">
                        <a:solidFill>
                          <a:srgbClr val="800000"/>
                        </a:solidFill>
                      </a:endParaRPr>
                    </a:p>
                  </a:txBody>
                  <a:tcPr marL="91438" marR="91438" marT="45732" marB="45732" anchor="ctr"/>
                </a:tc>
              </a:tr>
              <a:tr h="64018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"Развитие дорожного хозяйства муниципального района  Салаватский район  Республики Башкортостан на 2014 - 2016 годы"</a:t>
                      </a:r>
                    </a:p>
                  </a:txBody>
                  <a:tcPr marL="91438" marR="91438" marT="45732" marB="45732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34511,8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74028,2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71968,4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97,22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-2059,7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</a:tr>
              <a:tr h="823087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"Комплексное развитие систем коммунальной инфраструктуры муниципального района  Салаватский район Республики Башкортостан на 2014 - 2020 годы"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marL="91438" marR="91438" marT="45732" marB="45732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9930,6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10063,1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10063,1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</a:tr>
              <a:tr h="45732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18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«Профилактика правонарушений и борьбы с преступностью в МР Салаватский район РБ на 2015-2017 годы»</a:t>
                      </a:r>
                    </a:p>
                  </a:txBody>
                  <a:tcPr marL="91438" marR="91438" marT="45732" marB="45732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47,7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8125,0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8125,0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</a:tr>
              <a:tr h="45732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Муниципальная программа "Формирование современной городской среды в сельском поселении </a:t>
                      </a:r>
                      <a:r>
                        <a:rPr lang="ru-RU" sz="1200" b="1" dirty="0" err="1" smtClean="0">
                          <a:solidFill>
                            <a:schemeClr val="accent1"/>
                          </a:solidFill>
                          <a:latin typeface="+mn-lt"/>
                        </a:rPr>
                        <a:t>Мурсалимкинский</a:t>
                      </a:r>
                      <a:r>
                        <a:rPr lang="ru-RU" sz="12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 сельсовет муниципального района Салаватский район Республики Башкортостан на 2018-2022 года"</a:t>
                      </a:r>
                    </a:p>
                  </a:txBody>
                  <a:tcPr marL="91438" marR="91438" marT="45732" marB="45732"/>
                </a:tc>
                <a:tc>
                  <a:txBody>
                    <a:bodyPr/>
                    <a:lstStyle/>
                    <a:p>
                      <a:pPr algn="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7078,8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7078,8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</a:tr>
              <a:tr h="45732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Муниципальная программа "Реализация проекта по комплексному благоустройству дворовых территорий сельского поселения </a:t>
                      </a:r>
                      <a:r>
                        <a:rPr lang="ru-RU" sz="1200" b="1" dirty="0" err="1" smtClean="0">
                          <a:solidFill>
                            <a:schemeClr val="accent1"/>
                          </a:solidFill>
                          <a:latin typeface="+mn-lt"/>
                        </a:rPr>
                        <a:t>Янгантауский</a:t>
                      </a:r>
                      <a:r>
                        <a:rPr lang="ru-RU" sz="12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 сельсовет муниципального района Салаватский район Республики Башкортостан "Башкирские дворики"</a:t>
                      </a:r>
                    </a:p>
                  </a:txBody>
                  <a:tcPr marL="91438" marR="91438" marT="45732" marB="45732"/>
                </a:tc>
                <a:tc>
                  <a:txBody>
                    <a:bodyPr/>
                    <a:lstStyle/>
                    <a:p>
                      <a:pPr algn="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5460,1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5460,1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</a:tr>
              <a:tr h="45732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«</a:t>
                      </a:r>
                      <a:r>
                        <a:rPr lang="ru-RU" sz="1200" b="1" kern="1200" dirty="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Формирование современной городской среды в сельском поселении Салаватский сельсовет муниципального района Салаватский район Республики Башкортостан на 2018-2022 годы"</a:t>
                      </a:r>
                      <a:endParaRPr lang="ru-RU" sz="1200" b="1" dirty="0" smtClean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91438" marR="91438" marT="45732" marB="45732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4456,1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3586,2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3586,2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100,0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</a:tr>
              <a:tr h="45732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22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Муниципальная программа "Обеспечение жилыми помещениями детей-сирот, оставшихся без попечения родителей, лиц из числа детей-сирот и детей, оставшихся без попечения родителей муниципального района Салаватский район Республики </a:t>
                      </a:r>
                    </a:p>
                  </a:txBody>
                  <a:tcPr marL="91438" marR="91438" marT="45732" marB="45732"/>
                </a:tc>
                <a:tc>
                  <a:txBody>
                    <a:bodyPr/>
                    <a:lstStyle/>
                    <a:p>
                      <a:pPr algn="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3254,1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3084,5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94,79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-169,5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</a:tr>
              <a:tr h="462492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817 277,2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965200,1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953020,0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98,74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-12180,1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38" marR="91438" marT="45732" marB="45732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4368" y="620688"/>
            <a:ext cx="1152128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800000"/>
                </a:solidFill>
              </a:rPr>
              <a:t>тыс.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6381"/>
            <a:ext cx="5904656" cy="1008112"/>
          </a:xfr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Дорожный фонд муниципального района Салаватский район РБ</a:t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за 2019 год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1196752"/>
            <a:ext cx="3600400" cy="4320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Доходы (138,1 </a:t>
            </a:r>
            <a:r>
              <a:rPr lang="ru-RU" sz="20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35468" y="1637988"/>
            <a:ext cx="2736304" cy="18722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prstClr val="black"/>
                </a:solidFill>
              </a:rPr>
              <a:t>Акцизы на автомобильный бензин, прямогонный бензин, дизельное топливо, моторные масла для дизельных и (или) карбюраторных (инжекторных) двигателей, производимых на территории РФ, подлежащие зачислению в бюджет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prstClr val="black"/>
                </a:solidFill>
              </a:rPr>
              <a:t>17,3</a:t>
            </a:r>
            <a:r>
              <a:rPr lang="ru-RU" sz="2000" dirty="0">
                <a:solidFill>
                  <a:prstClr val="black"/>
                </a:solidFill>
              </a:rPr>
              <a:t>	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49250" y="1637988"/>
            <a:ext cx="2160240" cy="18722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prstClr val="black"/>
                </a:solidFill>
              </a:rPr>
              <a:t>Поступления в виде субсидий из федерального и районного бюджетов на осуществление дорожной деятельности в отношении автомобильных дорог общего пользования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prstClr val="black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prstClr val="black"/>
                </a:solidFill>
              </a:rPr>
              <a:t>81,8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4149080"/>
            <a:ext cx="4176464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(18,7</a:t>
            </a:r>
            <a:r>
              <a:rPr lang="ru-RU" sz="20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3995936" y="3645024"/>
            <a:ext cx="1296144" cy="504056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C33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619250" y="4365625"/>
            <a:ext cx="1152525" cy="43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716463" y="4797425"/>
            <a:ext cx="0" cy="5032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588125" y="4365625"/>
            <a:ext cx="1223963" cy="5032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107504" y="4869160"/>
            <a:ext cx="2304256" cy="1800200"/>
          </a:xfrm>
          <a:prstGeom prst="roundRect">
            <a:avLst/>
          </a:prstGeom>
          <a:solidFill>
            <a:srgbClr val="CC33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</a:rPr>
              <a:t>На содержание автомобильных дорог общего пользования местного значения и сооружений на них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</a:rPr>
              <a:t>		</a:t>
            </a: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88224" y="4941168"/>
            <a:ext cx="2448272" cy="1584176"/>
          </a:xfrm>
          <a:prstGeom prst="roundRect">
            <a:avLst/>
          </a:prstGeom>
          <a:solidFill>
            <a:srgbClr val="CC33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+mj-lt"/>
              </a:rPr>
              <a:t>На строительство и реконструкцию автомобильных дорог общего пользования местного значения и сооружений на них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275856" y="5373216"/>
            <a:ext cx="2952328" cy="1296144"/>
          </a:xfrm>
          <a:prstGeom prst="roundRect">
            <a:avLst/>
          </a:prstGeom>
          <a:solidFill>
            <a:srgbClr val="CC33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</a:rPr>
              <a:t>На ремонт и капитальный ремонт автомобильных дорог общего пользования местного значения и сооружений на них	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prstClr val="white"/>
              </a:solidFill>
            </a:endParaRPr>
          </a:p>
        </p:txBody>
      </p:sp>
      <p:pic>
        <p:nvPicPr>
          <p:cNvPr id="184352" name="Picture 2" descr="D:\Users\GLN\Documents\БЮДЖЕТ ДЛЯ ГРАЖДАН\Бюджет для граждан 2018\Отчет за 2018 год\Картинки\Дорожные работ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15888"/>
            <a:ext cx="2519362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6013" y="404813"/>
            <a:ext cx="6911975" cy="830262"/>
          </a:xfrm>
          <a:prstGeom prst="rect">
            <a:avLst/>
          </a:prstGeom>
          <a:solidFill>
            <a:srgbClr val="CC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Batang" pitchFamily="18" charset="-127"/>
                <a:cs typeface="Arabic Typesetting" pitchFamily="66" charset="-78"/>
              </a:rPr>
              <a:t>Способы участия граждан в общественном обсуждении бюджета МР Салаватский район РБ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4213" y="1916113"/>
            <a:ext cx="8018462" cy="28622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Проект бюджета МР Салаватский район РБ на очередной финансовый год и на плановый период,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а также отчет об исполнении бюджета: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000" dirty="0">
                <a:latin typeface="+mn-lt"/>
                <a:cs typeface="+mn-cs"/>
              </a:rPr>
              <a:t> публикуются в средствах массовой информации, на официальном сайте Администрации района;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000" dirty="0">
                <a:latin typeface="+mn-lt"/>
                <a:cs typeface="+mn-cs"/>
              </a:rPr>
              <a:t> выносятся на публичные слушания в сроки, определенные    бюджетным законодательством Российской Федерации.</a:t>
            </a:r>
          </a:p>
        </p:txBody>
      </p:sp>
      <p:pic>
        <p:nvPicPr>
          <p:cNvPr id="185348" name="Picture 26" descr="http://www.2904747.ru/shabloni.files/Raion_Salavatsk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4786313"/>
            <a:ext cx="1500188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849694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rgbClr val="424456">
                      <a:satMod val="155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КОНТАКТНАЯ ИНФОРМАЦИЯ: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628800"/>
            <a:ext cx="8208912" cy="3539430"/>
          </a:xfrm>
          <a:prstGeom prst="rect">
            <a:avLst/>
          </a:prstGeo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228600">
              <a:srgbClr val="336600">
                <a:alpha val="40000"/>
              </a:srgbClr>
            </a:glow>
            <a:outerShdw blurRad="50800" dist="38100" dir="5400000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6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МР Салаватский район РБ: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Адрес: </a:t>
            </a:r>
            <a:r>
              <a:rPr lang="ru-RU" sz="16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452490, Республика Башкортостан, Салаватский район, с. Малояз, ул. Советская, 64, кабинеты 23,25,27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Начальник Управления: </a:t>
            </a:r>
            <a:r>
              <a:rPr lang="ru-RU" sz="16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Кабирова</a:t>
            </a:r>
            <a:r>
              <a:rPr lang="ru-RU" sz="16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Э.Д., </a:t>
            </a:r>
            <a:r>
              <a:rPr lang="ru-RU" sz="16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тел., факс (34777) 2-08-05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endParaRPr lang="ru-RU" sz="16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Контактные телефоны:</a:t>
            </a:r>
            <a:r>
              <a:rPr lang="ru-RU" sz="16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бюджетная инспекция 8 (345777) 2-08-07;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sz="1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специалист по анализу и прогнозированию доходов 8(34777) 2-08-08;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отдел бюджетного учета и отчетности 8(34777) 2-08-13.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4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График работы Управления:</a:t>
            </a:r>
            <a:r>
              <a:rPr lang="ru-RU" sz="16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понедельник-пятница с 8-30 до </a:t>
            </a:r>
            <a:r>
              <a:rPr lang="ru-RU" sz="14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17-15, </a:t>
            </a:r>
            <a:endParaRPr lang="ru-RU" sz="14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перерыв с </a:t>
            </a:r>
            <a:r>
              <a:rPr lang="ru-RU" sz="14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12-30 </a:t>
            </a:r>
            <a:r>
              <a:rPr lang="ru-RU" sz="1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до 14-00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16632"/>
            <a:ext cx="6840760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Бюджетный процесс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ежегодное формирование и исполнение бюджета</a:t>
            </a:r>
          </a:p>
        </p:txBody>
      </p:sp>
      <p:sp>
        <p:nvSpPr>
          <p:cNvPr id="6" name="Круговая стрелка 5"/>
          <p:cNvSpPr/>
          <p:nvPr/>
        </p:nvSpPr>
        <p:spPr>
          <a:xfrm>
            <a:off x="1116013" y="1052513"/>
            <a:ext cx="6335712" cy="5329237"/>
          </a:xfrm>
          <a:prstGeom prst="circularArrow">
            <a:avLst>
              <a:gd name="adj1" fmla="val 4553"/>
              <a:gd name="adj2" fmla="val 421593"/>
              <a:gd name="adj3" fmla="val 14259046"/>
              <a:gd name="adj4" fmla="val 16368967"/>
              <a:gd name="adj5" fmla="val 64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79512" y="980728"/>
          <a:ext cx="820891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Скругленная прямоугольная выноска 7"/>
          <p:cNvSpPr/>
          <p:nvPr/>
        </p:nvSpPr>
        <p:spPr>
          <a:xfrm>
            <a:off x="5940425" y="1125538"/>
            <a:ext cx="1511300" cy="647700"/>
          </a:xfrm>
          <a:prstGeom prst="wedgeRoundRectCallout">
            <a:avLst>
              <a:gd name="adj1" fmla="val -98908"/>
              <a:gd name="adj2" fmla="val -1262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Совет муниципального района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3563938" y="3213100"/>
            <a:ext cx="1512887" cy="720725"/>
          </a:xfrm>
          <a:prstGeom prst="wedgeRoundRectCallout">
            <a:avLst>
              <a:gd name="adj1" fmla="val 77003"/>
              <a:gd name="adj2" fmla="val -6393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Совет муниципального района</a:t>
            </a: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7380288" y="3933825"/>
            <a:ext cx="1655762" cy="647700"/>
          </a:xfrm>
          <a:prstGeom prst="wedgeRoundRectCallout">
            <a:avLst>
              <a:gd name="adj1" fmla="val -69881"/>
              <a:gd name="adj2" fmla="val 5517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Администрация муниципального района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651500" y="5876925"/>
            <a:ext cx="1657350" cy="720725"/>
          </a:xfrm>
          <a:prstGeom prst="wedgeRoundRectCallout">
            <a:avLst>
              <a:gd name="adj1" fmla="val -69881"/>
              <a:gd name="adj2" fmla="val 5517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Администрация муниципального района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50825" y="5589588"/>
            <a:ext cx="1512888" cy="719137"/>
          </a:xfrm>
          <a:prstGeom prst="wedgeRoundRectCallout">
            <a:avLst>
              <a:gd name="adj1" fmla="val 77003"/>
              <a:gd name="adj2" fmla="val -6393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Совет муниципального района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395288" y="1125538"/>
            <a:ext cx="1655762" cy="790575"/>
          </a:xfrm>
          <a:prstGeom prst="wedgeRoundRectCallout">
            <a:avLst>
              <a:gd name="adj1" fmla="val 43888"/>
              <a:gd name="adj2" fmla="val 13029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Администрация муниципального района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41248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такое исполнение бюджета?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96752"/>
            <a:ext cx="8496944" cy="538609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Arial Narrow" pitchFamily="34" charset="0"/>
                <a:cs typeface="+mn-cs"/>
              </a:rPr>
              <a:t>Исполнение бюджета </a:t>
            </a:r>
            <a:r>
              <a:rPr lang="ru-RU" i="1" dirty="0">
                <a:latin typeface="Arial Narrow" pitchFamily="34" charset="0"/>
                <a:cs typeface="+mn-cs"/>
              </a:rPr>
              <a:t>- это процесс сбора и учета доходов и осуществление расходов на основе сводной бюджетной росписи и кассового плана.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Arial Narrow" pitchFamily="34" charset="0"/>
                <a:cs typeface="+mn-cs"/>
              </a:rPr>
              <a:t>Исполнение бюджета </a:t>
            </a:r>
            <a:r>
              <a:rPr lang="ru-RU" i="1" dirty="0">
                <a:latin typeface="Arial Narrow" pitchFamily="34" charset="0"/>
                <a:cs typeface="+mn-cs"/>
              </a:rPr>
              <a:t>– это этап бюджетного процесса, который начинается с момента утверждения решения о бюджете представительным органом муниципального образования (Советом муниципального района) и продолжается в течение финансового года.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  <a:cs typeface="+mn-cs"/>
              </a:rPr>
              <a:t>Основные  этапы  исполнения  бюджета:</a:t>
            </a:r>
          </a:p>
          <a:p>
            <a:pPr indent="-254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-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исполнение бюджета по доходам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- обеспечение полного и своевременного поступления в бюджет налогов, сборов, доходов от использования имущества и других обязательных платежей, в соответствии с утвержденными бюджетными назначениями;</a:t>
            </a:r>
          </a:p>
          <a:p>
            <a:pPr indent="-254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исполнение бюджета по расходам -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обеспечение последовательного финансирования мероприятий, предусмотренных решением о бюджете, в пределах утвержденных сумм с целью исполнения принятых муниципальным образованием расходных обязательств.</a:t>
            </a:r>
          </a:p>
          <a:p>
            <a:pPr indent="-254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Составление и утверждение отчета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 об исполнении бюджета являются важной формой контроля за исполнением бюджета.</a:t>
            </a:r>
          </a:p>
          <a:p>
            <a:pPr indent="-254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Годовой отчет об исполнении бюджета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 муниципального района Салаватский район РБ за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2019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+mn-cs"/>
              </a:rPr>
              <a:t>год предоставляется в Совет муниципального района Салаватский район РБ. По результатам рассмотрения отчета депутаты Совета МР Салаватский район РБ принимают решение о его утверждении, либо отклонении.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0825" y="333375"/>
            <a:ext cx="8713788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поступающие в бюджет денежные средства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РАСХОДЫ БЮДЖЕТА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выплачиваемые из бюджета денежные средств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1412776"/>
            <a:ext cx="3672408" cy="8002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ДЕФИЦИТ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(превышение расходов бюджета над его доходами)</a:t>
            </a: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1043608" y="3933056"/>
            <a:ext cx="2016224" cy="360040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575894">
            <a:off x="462614" y="3709577"/>
            <a:ext cx="3384376" cy="225006"/>
          </a:xfrm>
          <a:prstGeom prst="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7" name="Picture 3" descr="\\192.168.1.229\мои документы\Бюджет для граждан\Отчет за 2015 год\Кошелек с глазами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5960">
            <a:off x="517400" y="2784389"/>
            <a:ext cx="946967" cy="668740"/>
          </a:xfrm>
          <a:prstGeom prst="round2Diag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28" name="Picture 4" descr="\\192.168.1.229\мои документы\Бюджет для граждан\Отчет за 2015 год\Кошелек коричнев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09258">
            <a:off x="2645439" y="2739766"/>
            <a:ext cx="1267181" cy="1129739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9" name="TextBox 18"/>
          <p:cNvSpPr txBox="1"/>
          <p:nvPr/>
        </p:nvSpPr>
        <p:spPr>
          <a:xfrm rot="581025">
            <a:off x="654050" y="2130425"/>
            <a:ext cx="8842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</a:p>
        </p:txBody>
      </p:sp>
      <p:sp>
        <p:nvSpPr>
          <p:cNvPr id="20" name="TextBox 19"/>
          <p:cNvSpPr txBox="1"/>
          <p:nvPr/>
        </p:nvSpPr>
        <p:spPr>
          <a:xfrm rot="595918">
            <a:off x="2863850" y="2365375"/>
            <a:ext cx="11176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04048" y="1412776"/>
            <a:ext cx="3744416" cy="8002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(превышение доходов бюджета над его расходами)</a:t>
            </a: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6012160" y="3933056"/>
            <a:ext cx="2016224" cy="360040"/>
          </a:xfrm>
          <a:prstGeom prst="triangl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21079404">
            <a:off x="5142988" y="3697347"/>
            <a:ext cx="3573088" cy="203778"/>
          </a:xfrm>
          <a:prstGeom prst="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\\192.168.1.229\мои документы\Бюджет для граждан\Отчет за 2015 год\Кошелек с глазами желт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27422">
            <a:off x="5079720" y="2809474"/>
            <a:ext cx="1298287" cy="1021246"/>
          </a:xfrm>
          <a:prstGeom prst="round2Diag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" name="Picture 3" descr="\\192.168.1.229\мои документы\Бюджет для граждан\Отчет за 2015 год\Кошелек коричнев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43444">
            <a:off x="7643144" y="2786094"/>
            <a:ext cx="1011331" cy="662813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8" name="TextBox 17"/>
          <p:cNvSpPr txBox="1"/>
          <p:nvPr/>
        </p:nvSpPr>
        <p:spPr>
          <a:xfrm rot="21103390">
            <a:off x="5094288" y="2409825"/>
            <a:ext cx="9366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</a:p>
        </p:txBody>
      </p:sp>
      <p:sp>
        <p:nvSpPr>
          <p:cNvPr id="24" name="TextBox 23"/>
          <p:cNvSpPr txBox="1"/>
          <p:nvPr/>
        </p:nvSpPr>
        <p:spPr>
          <a:xfrm rot="21003862">
            <a:off x="7546975" y="2428875"/>
            <a:ext cx="955675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0825" y="4365625"/>
            <a:ext cx="3816350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дефицитном бюджете растет долг и (или) снижаются остатки средств (накопления)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859338" y="4437063"/>
            <a:ext cx="40338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профицитном бюджете снижается долг и (или) растут остатки средств (накопления)</a:t>
            </a:r>
          </a:p>
        </p:txBody>
      </p:sp>
      <p:sp>
        <p:nvSpPr>
          <p:cNvPr id="154655" name="TextBox 27"/>
          <p:cNvSpPr txBox="1">
            <a:spLocks noChangeArrowheads="1"/>
          </p:cNvSpPr>
          <p:nvPr/>
        </p:nvSpPr>
        <p:spPr bwMode="auto">
          <a:xfrm>
            <a:off x="611188" y="5445125"/>
            <a:ext cx="81375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solidFill>
                  <a:schemeClr val="tx1"/>
                </a:solidFill>
              </a:rPr>
              <a:t>СБАЛАНСИРОВАННОСТЬ БЮДЖЕТА ПО ДОХОДАМ И РАСХОДАМ – основополагающее требование, предъявляемое к органам составляющим и утверждающим бюджет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 descr="\\192.168.1.198\documents\БЮДЖЕТ ДЛЯ ГРАЖДАН\Бюджет для граждан 2017\Бюджет для граждан 2017 (отчет)\виды доходо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341438"/>
            <a:ext cx="3052763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1" name="Рисунок 2" descr="виды доходов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221163"/>
            <a:ext cx="25923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404664"/>
            <a:ext cx="6048672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ВИДЫ ДОХОДОВ БЮДЖЕТА</a:t>
            </a:r>
          </a:p>
        </p:txBody>
      </p:sp>
      <p:sp>
        <p:nvSpPr>
          <p:cNvPr id="155653" name="TextBox 4"/>
          <p:cNvSpPr txBox="1">
            <a:spLocks noChangeArrowheads="1"/>
          </p:cNvSpPr>
          <p:nvPr/>
        </p:nvSpPr>
        <p:spPr bwMode="auto">
          <a:xfrm>
            <a:off x="539750" y="1268413"/>
            <a:ext cx="504031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chemeClr val="tx1"/>
                </a:solidFill>
              </a:rPr>
              <a:t>        Налоговые доходы </a:t>
            </a:r>
            <a:r>
              <a:rPr lang="ru-RU" altLang="ru-RU" sz="1800">
                <a:solidFill>
                  <a:schemeClr val="tx1"/>
                </a:solidFill>
              </a:rPr>
              <a:t> - часть доходов граждан и организаций, которые они обязаны заплатить государству (налог на доходы физических лиц, налоги с доходов субъектов малого бизнеса, налог на имущество  и др.</a:t>
            </a:r>
            <a:r>
              <a:rPr lang="ru-RU" altLang="ru-RU" sz="1800" b="1">
                <a:solidFill>
                  <a:schemeClr val="tx1"/>
                </a:solidFill>
              </a:rPr>
              <a:t>         </a:t>
            </a:r>
          </a:p>
        </p:txBody>
      </p:sp>
      <p:sp>
        <p:nvSpPr>
          <p:cNvPr id="155654" name="TextBox 6"/>
          <p:cNvSpPr txBox="1">
            <a:spLocks noChangeArrowheads="1"/>
          </p:cNvSpPr>
          <p:nvPr/>
        </p:nvSpPr>
        <p:spPr bwMode="auto">
          <a:xfrm>
            <a:off x="684213" y="3284538"/>
            <a:ext cx="82089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chemeClr val="tx1"/>
                </a:solidFill>
              </a:rPr>
              <a:t>     Неналоговые доходы </a:t>
            </a:r>
            <a:r>
              <a:rPr lang="ru-RU" altLang="ru-RU" sz="1800">
                <a:solidFill>
                  <a:schemeClr val="tx1"/>
                </a:solidFill>
              </a:rPr>
              <a:t>– платежи за пользование имуществом государства, платежи в виде штрафов, санкций за нарушение законодательства, компенсации затрат государства и др.</a:t>
            </a:r>
          </a:p>
        </p:txBody>
      </p:sp>
      <p:sp>
        <p:nvSpPr>
          <p:cNvPr id="155655" name="TextBox 7"/>
          <p:cNvSpPr txBox="1">
            <a:spLocks noChangeArrowheads="1"/>
          </p:cNvSpPr>
          <p:nvPr/>
        </p:nvSpPr>
        <p:spPr bwMode="auto">
          <a:xfrm>
            <a:off x="3132138" y="4221163"/>
            <a:ext cx="576103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chemeClr val="tx1"/>
                </a:solidFill>
              </a:rPr>
              <a:t>Безвозмездные поступления </a:t>
            </a:r>
            <a:r>
              <a:rPr lang="ru-RU" altLang="ru-RU" sz="1800">
                <a:solidFill>
                  <a:schemeClr val="tx1"/>
                </a:solidFill>
              </a:rPr>
              <a:t>– средства, которые поступают в бюджет безвозмездно из вышестоящего бюджета (бюджет Республики Башкортостан, Федеральный бюджет), а также безвозмездные перечисления от физических и юридических лиц (дотации, субсидии, субвенции, иные межбюджетные трансферты, прочие безвозмездные поступления).</a:t>
            </a:r>
            <a:endParaRPr lang="ru-RU" altLang="ru-RU" sz="1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2352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Межбюджетные трансферты – основной вид безвозмездных  поступлений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6675" name="TextBox 2"/>
          <p:cNvSpPr txBox="1">
            <a:spLocks noChangeArrowheads="1"/>
          </p:cNvSpPr>
          <p:nvPr/>
        </p:nvSpPr>
        <p:spPr bwMode="auto">
          <a:xfrm>
            <a:off x="539750" y="15573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</a:rPr>
              <a:t>Межбюджетные трансферты – это денежные средства, перечисляемые из одного бюджета бюджетной системы Российской Федерации другому.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2565400"/>
          <a:ext cx="7921624" cy="376555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60812"/>
                <a:gridCol w="3960812"/>
              </a:tblGrid>
              <a:tr h="66526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Виды межбюджетных трансфертов</a:t>
                      </a:r>
                      <a:endParaRPr lang="ru-RU" sz="1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91449" marR="91449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Определение</a:t>
                      </a:r>
                      <a:endParaRPr lang="ru-RU" sz="1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91449" marR="91449" marT="45719" marB="45719"/>
                </a:tc>
              </a:tr>
              <a:tr h="9143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Дотации (от лат. «</a:t>
                      </a:r>
                      <a:r>
                        <a:rPr lang="en-US" sz="1800" dirty="0" err="1" smtClean="0"/>
                        <a:t>Dotatio</a:t>
                      </a:r>
                      <a:r>
                        <a:rPr lang="ru-RU" sz="1800" dirty="0" smtClean="0"/>
                        <a:t>» – дар, пожертвование)</a:t>
                      </a:r>
                      <a:endParaRPr lang="ru-RU" sz="1800" dirty="0"/>
                    </a:p>
                  </a:txBody>
                  <a:tcPr marL="91449" marR="91449" marT="45719" marB="45719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Предоставляются без определения конкретной цели их использования</a:t>
                      </a:r>
                    </a:p>
                    <a:p>
                      <a:pPr algn="l"/>
                      <a:endParaRPr lang="ru-RU" sz="1800" dirty="0"/>
                    </a:p>
                  </a:txBody>
                  <a:tcPr marL="91449" marR="91449" marT="45719" marB="45719"/>
                </a:tc>
              </a:tr>
              <a:tr h="123550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Субвенции (от лат. «</a:t>
                      </a:r>
                      <a:r>
                        <a:rPr lang="en-US" sz="1800" dirty="0" err="1" smtClean="0"/>
                        <a:t>Subvenire</a:t>
                      </a:r>
                      <a:r>
                        <a:rPr lang="ru-RU" sz="1800" dirty="0" smtClean="0"/>
                        <a:t>» – приходить на помощь)</a:t>
                      </a:r>
                      <a:endParaRPr lang="ru-RU" sz="1800" dirty="0"/>
                    </a:p>
                  </a:txBody>
                  <a:tcPr marL="91449" marR="91449" marT="45719" marB="45719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Предоставляются</a:t>
                      </a:r>
                      <a:r>
                        <a:rPr lang="ru-RU" sz="1800" baseline="0" dirty="0" smtClean="0"/>
                        <a:t> на финансирование «переданных» другим публично-правовым образованиям полномочий</a:t>
                      </a:r>
                      <a:endParaRPr lang="ru-RU" sz="1800" dirty="0"/>
                    </a:p>
                  </a:txBody>
                  <a:tcPr marL="91449" marR="91449" marT="45719" marB="45719"/>
                </a:tc>
              </a:tr>
              <a:tr h="95038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Субсидии (лат. «</a:t>
                      </a:r>
                      <a:r>
                        <a:rPr lang="en-US" sz="1800" dirty="0" err="1" smtClean="0"/>
                        <a:t>Subsidium</a:t>
                      </a:r>
                      <a:r>
                        <a:rPr lang="ru-RU" sz="1800" dirty="0" smtClean="0"/>
                        <a:t>» – поддержка)</a:t>
                      </a:r>
                      <a:endParaRPr lang="ru-RU" sz="1800" dirty="0"/>
                    </a:p>
                  </a:txBody>
                  <a:tcPr marL="91449" marR="91449" marT="45719" marB="45719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Предоставляются на условиях долевого софинансирования расходов других бюджетов</a:t>
                      </a:r>
                      <a:endParaRPr lang="ru-RU" sz="1800" dirty="0"/>
                    </a:p>
                  </a:txBody>
                  <a:tcPr marL="91449" marR="91449" marT="45719" marB="45719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58808" cy="7920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Показатели социально-экономического развития муниципального района Салаватский район за 2019 год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288885"/>
              </p:ext>
            </p:extLst>
          </p:nvPr>
        </p:nvGraphicFramePr>
        <p:xfrm>
          <a:off x="395536" y="3212975"/>
          <a:ext cx="8208912" cy="3312369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4104456"/>
                <a:gridCol w="4104456"/>
              </a:tblGrid>
              <a:tr h="460577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Территория</a:t>
                      </a:r>
                      <a:r>
                        <a:rPr lang="ru-RU" sz="2000" b="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района</a:t>
                      </a:r>
                      <a:endParaRPr lang="ru-RU" sz="20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218 200га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605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Численность</a:t>
                      </a:r>
                      <a:r>
                        <a:rPr lang="ru-RU" sz="2000" baseline="0" dirty="0" smtClean="0"/>
                        <a:t> населения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23564</a:t>
                      </a:r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чел.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05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Количество безработных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144 чел.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9496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Уровень регистрируемой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безработицы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1,12 %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13566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Среднемесячная заработная плата (по крупным и средним организациям района)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4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31198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руб.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7700" name="Picture 9" descr="http://photos.wikimapia.org/p/00/05/43/47/83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031875"/>
            <a:ext cx="3192462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701" name="Picture 11" descr="https://s10.stc.all.kpcdn.net/share/i/3/2322747/inx600x4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252538"/>
            <a:ext cx="2508250" cy="16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702" name="Picture 13" descr="https://i.ytimg.com/vi/WBZd5tmG_vM/maxresdefaul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209675"/>
            <a:ext cx="3048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0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9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0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1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22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4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25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26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1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2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3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4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5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6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7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8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10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1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1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13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14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15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16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3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4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5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6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7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8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9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5512</TotalTime>
  <Words>3423</Words>
  <Application>Microsoft Office PowerPoint</Application>
  <PresentationFormat>Экран (4:3)</PresentationFormat>
  <Paragraphs>795</Paragraphs>
  <Slides>37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55" baseType="lpstr">
      <vt:lpstr>10_Трек</vt:lpstr>
      <vt:lpstr>11_Трек</vt:lpstr>
      <vt:lpstr>12_Трек</vt:lpstr>
      <vt:lpstr>13_Трек</vt:lpstr>
      <vt:lpstr>14_Трек</vt:lpstr>
      <vt:lpstr>15_Трек</vt:lpstr>
      <vt:lpstr>16_Трек</vt:lpstr>
      <vt:lpstr>17_Трек</vt:lpstr>
      <vt:lpstr>18_Трек</vt:lpstr>
      <vt:lpstr>19_Трек</vt:lpstr>
      <vt:lpstr>20_Трек</vt:lpstr>
      <vt:lpstr>21_Трек</vt:lpstr>
      <vt:lpstr>22_Трек</vt:lpstr>
      <vt:lpstr>24_Трек</vt:lpstr>
      <vt:lpstr>25_Трек</vt:lpstr>
      <vt:lpstr>26_Трек</vt:lpstr>
      <vt:lpstr>Тема Office</vt:lpstr>
      <vt:lpstr>Диаграмма Microsoft Excel</vt:lpstr>
      <vt:lpstr> к решениЮ  СОВЕТА мр САЛАВАТСКИЙ РАЙОН РБ «Об утверждении отчета об исполнении бюджета муниципального района Салаватский район Республики Башкортостан за 2019 год» </vt:lpstr>
      <vt:lpstr>Принцип прозрачности (открытости) бюджетной системы Российской федерации означает:</vt:lpstr>
      <vt:lpstr>Основные понятия</vt:lpstr>
      <vt:lpstr>Презентация PowerPoint</vt:lpstr>
      <vt:lpstr>Что такое исполнение бюджета?</vt:lpstr>
      <vt:lpstr>Презентация PowerPoint</vt:lpstr>
      <vt:lpstr>Презентация PowerPoint</vt:lpstr>
      <vt:lpstr>Межбюджетные трансферты – основной вид безвозмездных  поступлений</vt:lpstr>
      <vt:lpstr>Показатели социально-экономического развития муниципального района Салаватский район за 2019 год</vt:lpstr>
      <vt:lpstr>Показатели социально-экономического развития МУНИЦИПАЛЬНОГО РАЙОНА САЛАВАТСКИЙ РАЙОН за 2017-2018 годы</vt:lpstr>
      <vt:lpstr>Величина прожиточного минимума на душу населения   за 2017- 2018 годы по мр Салаватский район РБ</vt:lpstr>
      <vt:lpstr>Презентация PowerPoint</vt:lpstr>
      <vt:lpstr>Основные параметры бюджета  мр САЛАВАТСКИЙ РАЙОН РБ за 2019 год</vt:lpstr>
      <vt:lpstr>Формирование  бюджета</vt:lpstr>
      <vt:lpstr>Динамика и структура доходов бюджета Мр салаватский район рб за 2016-2018 годы</vt:lpstr>
      <vt:lpstr>Исполнение</vt:lpstr>
      <vt:lpstr>Презентация PowerPoint</vt:lpstr>
      <vt:lpstr>Структура налоговых доходов бюджета МР САЛАВАТСКИЙ РАЙОН рб за  2016 -2017 годы</vt:lpstr>
      <vt:lpstr>Презентация PowerPoint</vt:lpstr>
      <vt:lpstr>Презентация PowerPoint</vt:lpstr>
      <vt:lpstr>Структура неналоговых доходов бюджета МР САЛАВАТСКИЙ РАЙОН рб за  2018 -2019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классифицируются расходы бюджета?</vt:lpstr>
      <vt:lpstr>Презентация PowerPoint</vt:lpstr>
      <vt:lpstr> Классификация расходов бюджета МР Салаватский район РБ по разделам</vt:lpstr>
      <vt:lpstr>ИСПОЛНЕНИЕ РАСХОДНОЙ ЧАСТИ БЮДЖЕТА МР Салаватский район РБ ЗА 2018-2019 ГОДЫ В РАЗРЕЗЕ ОТРАСЛЕЙ</vt:lpstr>
      <vt:lpstr>СТРУКТУРА РАСХОДОВ БЮДЖЕТА МР САЛАВАТСКИЙ РАЙОН РБ ЗА  2018-2019 годы</vt:lpstr>
      <vt:lpstr> СУММА ДОХОДОВ И РАСХОДОВ БЮДЖЕТА на ДУШУ НАСЕЛЕНИЯ ЗА 2017-2018 ГОДЫ</vt:lpstr>
      <vt:lpstr>ИСПОЛНЕНИЕ  РАСХОДОВ  ПО МУНИЦИПАЛЬНЫМ  ПРОГРАММАМ  ЗА  2018 -2019 ГОДЫ (1)</vt:lpstr>
      <vt:lpstr>ИСПОЛНЕНИЕ  РАСХОДОВ  ПО МУНИЦИПАЛЬНЫМ  ПРОГРАММАМ  ЗА  2018 -2019 ГОДЫ (2)</vt:lpstr>
      <vt:lpstr>ИСПОЛНЕНИЕ  РАСХОДОВ  ПО МУНИЦИПАЛЬНЫМ  ПРОГРАММАМ  ЗА  2018 -2019 ГОДЫ (3)</vt:lpstr>
      <vt:lpstr>Дорожный фонд муниципального района Салаватский район РБ  за 2019 год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к проекту решения Железногорской городской Думы «Об исполнении бюджета города Железногорска за 2016 год»</dc:title>
  <dc:creator>ВТИ</dc:creator>
  <cp:lastModifiedBy>user</cp:lastModifiedBy>
  <cp:revision>551</cp:revision>
  <cp:lastPrinted>2018-06-25T11:50:36Z</cp:lastPrinted>
  <dcterms:created xsi:type="dcterms:W3CDTF">2017-03-15T11:50:34Z</dcterms:created>
  <dcterms:modified xsi:type="dcterms:W3CDTF">2020-07-13T06:24:58Z</dcterms:modified>
</cp:coreProperties>
</file>